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83"/>
  </p:notesMasterIdLst>
  <p:sldIdLst>
    <p:sldId id="257" r:id="rId3"/>
    <p:sldId id="349" r:id="rId4"/>
    <p:sldId id="290" r:id="rId5"/>
    <p:sldId id="288" r:id="rId6"/>
    <p:sldId id="366" r:id="rId7"/>
    <p:sldId id="355" r:id="rId8"/>
    <p:sldId id="356" r:id="rId9"/>
    <p:sldId id="357" r:id="rId10"/>
    <p:sldId id="358" r:id="rId11"/>
    <p:sldId id="289" r:id="rId12"/>
    <p:sldId id="350" r:id="rId13"/>
    <p:sldId id="351" r:id="rId14"/>
    <p:sldId id="291" r:id="rId15"/>
    <p:sldId id="361" r:id="rId16"/>
    <p:sldId id="309" r:id="rId17"/>
    <p:sldId id="360" r:id="rId18"/>
    <p:sldId id="310" r:id="rId19"/>
    <p:sldId id="352" r:id="rId20"/>
    <p:sldId id="293" r:id="rId21"/>
    <p:sldId id="304" r:id="rId22"/>
    <p:sldId id="307" r:id="rId23"/>
    <p:sldId id="308" r:id="rId24"/>
    <p:sldId id="311" r:id="rId25"/>
    <p:sldId id="312" r:id="rId26"/>
    <p:sldId id="313" r:id="rId27"/>
    <p:sldId id="314" r:id="rId28"/>
    <p:sldId id="315" r:id="rId29"/>
    <p:sldId id="347" r:id="rId30"/>
    <p:sldId id="316" r:id="rId31"/>
    <p:sldId id="317" r:id="rId32"/>
    <p:sldId id="318" r:id="rId33"/>
    <p:sldId id="319" r:id="rId34"/>
    <p:sldId id="320" r:id="rId35"/>
    <p:sldId id="321" r:id="rId36"/>
    <p:sldId id="322" r:id="rId37"/>
    <p:sldId id="323" r:id="rId38"/>
    <p:sldId id="359" r:id="rId39"/>
    <p:sldId id="363" r:id="rId40"/>
    <p:sldId id="364" r:id="rId41"/>
    <p:sldId id="324" r:id="rId42"/>
    <p:sldId id="325" r:id="rId43"/>
    <p:sldId id="326" r:id="rId44"/>
    <p:sldId id="327" r:id="rId45"/>
    <p:sldId id="328" r:id="rId46"/>
    <p:sldId id="329" r:id="rId47"/>
    <p:sldId id="330" r:id="rId48"/>
    <p:sldId id="331" r:id="rId49"/>
    <p:sldId id="332" r:id="rId50"/>
    <p:sldId id="333" r:id="rId51"/>
    <p:sldId id="334" r:id="rId52"/>
    <p:sldId id="335" r:id="rId53"/>
    <p:sldId id="336" r:id="rId54"/>
    <p:sldId id="337" r:id="rId55"/>
    <p:sldId id="338" r:id="rId56"/>
    <p:sldId id="339" r:id="rId57"/>
    <p:sldId id="354" r:id="rId58"/>
    <p:sldId id="348" r:id="rId59"/>
    <p:sldId id="340" r:id="rId60"/>
    <p:sldId id="341" r:id="rId61"/>
    <p:sldId id="342" r:id="rId62"/>
    <p:sldId id="343" r:id="rId63"/>
    <p:sldId id="344" r:id="rId64"/>
    <p:sldId id="345" r:id="rId65"/>
    <p:sldId id="297" r:id="rId66"/>
    <p:sldId id="258" r:id="rId67"/>
    <p:sldId id="367" r:id="rId68"/>
    <p:sldId id="369" r:id="rId69"/>
    <p:sldId id="370" r:id="rId70"/>
    <p:sldId id="259" r:id="rId71"/>
    <p:sldId id="261" r:id="rId72"/>
    <p:sldId id="368" r:id="rId73"/>
    <p:sldId id="278" r:id="rId74"/>
    <p:sldId id="279" r:id="rId75"/>
    <p:sldId id="280" r:id="rId76"/>
    <p:sldId id="281" r:id="rId77"/>
    <p:sldId id="282" r:id="rId78"/>
    <p:sldId id="283" r:id="rId79"/>
    <p:sldId id="284" r:id="rId80"/>
    <p:sldId id="285" r:id="rId81"/>
    <p:sldId id="286" r:id="rId8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tableStyles" Target="tableStyle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viewProps" Target="viewProp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B8A3FC-E0F1-43CD-BD9D-0642B5E84BB9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8D491562-2386-437A-9426-3E043485038B}">
      <dgm:prSet/>
      <dgm:spPr>
        <a:solidFill>
          <a:schemeClr val="accent3">
            <a:lumMod val="95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Методы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исследования</a:t>
          </a:r>
        </a:p>
      </dgm:t>
    </dgm:pt>
    <dgm:pt modelId="{3D47B5AA-070B-44A6-8384-E681AD1F46E6}" type="parTrans" cxnId="{16C7B871-A8A4-428D-BBD7-E77FB6B76110}">
      <dgm:prSet/>
      <dgm:spPr/>
      <dgm:t>
        <a:bodyPr/>
        <a:lstStyle/>
        <a:p>
          <a:endParaRPr lang="ru-RU"/>
        </a:p>
      </dgm:t>
    </dgm:pt>
    <dgm:pt modelId="{14BF1A4A-285C-43CD-A7C0-878E75A37C2F}" type="sibTrans" cxnId="{16C7B871-A8A4-428D-BBD7-E77FB6B76110}">
      <dgm:prSet/>
      <dgm:spPr/>
      <dgm:t>
        <a:bodyPr/>
        <a:lstStyle/>
        <a:p>
          <a:endParaRPr lang="ru-RU"/>
        </a:p>
      </dgm:t>
    </dgm:pt>
    <dgm:pt modelId="{13B35343-B6D4-42D1-A4DF-00AAC1FF9FE7}">
      <dgm:prSet/>
      <dgm:spPr>
        <a:solidFill>
          <a:schemeClr val="accent3">
            <a:lumMod val="95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теоретические</a:t>
          </a:r>
        </a:p>
      </dgm:t>
    </dgm:pt>
    <dgm:pt modelId="{62FD7626-DD3C-4040-8900-2A7DA0997C21}" type="parTrans" cxnId="{D4CF73BE-C638-4AE9-84D0-D64460872086}">
      <dgm:prSet/>
      <dgm:spPr/>
      <dgm:t>
        <a:bodyPr/>
        <a:lstStyle/>
        <a:p>
          <a:endParaRPr lang="ru-RU"/>
        </a:p>
      </dgm:t>
    </dgm:pt>
    <dgm:pt modelId="{F66F230A-F650-42C9-85A3-9E53B927566D}" type="sibTrans" cxnId="{D4CF73BE-C638-4AE9-84D0-D64460872086}">
      <dgm:prSet/>
      <dgm:spPr/>
      <dgm:t>
        <a:bodyPr/>
        <a:lstStyle/>
        <a:p>
          <a:endParaRPr lang="ru-RU"/>
        </a:p>
      </dgm:t>
    </dgm:pt>
    <dgm:pt modelId="{1062C619-652D-47DF-8A18-20F5AFB35B6D}">
      <dgm:prSet/>
      <dgm:spPr>
        <a:solidFill>
          <a:schemeClr val="accent3">
            <a:lumMod val="95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эмпирические</a:t>
          </a:r>
        </a:p>
      </dgm:t>
    </dgm:pt>
    <dgm:pt modelId="{23068E2D-6E07-4A65-B461-3EAA3758344A}" type="parTrans" cxnId="{53203D7F-F928-4036-BE17-2531DAFE5D3E}">
      <dgm:prSet/>
      <dgm:spPr/>
      <dgm:t>
        <a:bodyPr/>
        <a:lstStyle/>
        <a:p>
          <a:endParaRPr lang="ru-RU"/>
        </a:p>
      </dgm:t>
    </dgm:pt>
    <dgm:pt modelId="{6638CD45-73FB-4C75-A67A-8FB2B9068A94}" type="sibTrans" cxnId="{53203D7F-F928-4036-BE17-2531DAFE5D3E}">
      <dgm:prSet/>
      <dgm:spPr/>
      <dgm:t>
        <a:bodyPr/>
        <a:lstStyle/>
        <a:p>
          <a:endParaRPr lang="ru-RU"/>
        </a:p>
      </dgm:t>
    </dgm:pt>
    <dgm:pt modelId="{FA19D851-17BE-45DC-B154-6F3F8477118E}">
      <dgm:prSet/>
      <dgm:spPr>
        <a:solidFill>
          <a:schemeClr val="accent3">
            <a:lumMod val="95000"/>
          </a:schemeClr>
        </a:solidFill>
        <a:ln>
          <a:solidFill>
            <a:schemeClr val="accent6"/>
          </a:solidFill>
        </a:ln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математические</a:t>
          </a:r>
        </a:p>
      </dgm:t>
    </dgm:pt>
    <dgm:pt modelId="{50F81A46-818F-4170-AEB7-0A11C4D21889}" type="parTrans" cxnId="{54715398-6548-45E7-812D-8E8EDA87C8ED}">
      <dgm:prSet/>
      <dgm:spPr/>
      <dgm:t>
        <a:bodyPr/>
        <a:lstStyle/>
        <a:p>
          <a:endParaRPr lang="ru-RU"/>
        </a:p>
      </dgm:t>
    </dgm:pt>
    <dgm:pt modelId="{BA22EE0F-7792-4194-909C-7D2A485CC32D}" type="sibTrans" cxnId="{54715398-6548-45E7-812D-8E8EDA87C8ED}">
      <dgm:prSet/>
      <dgm:spPr/>
      <dgm:t>
        <a:bodyPr/>
        <a:lstStyle/>
        <a:p>
          <a:endParaRPr lang="ru-RU"/>
        </a:p>
      </dgm:t>
    </dgm:pt>
    <dgm:pt modelId="{60E8A34A-E1B9-4D59-B612-558356EF3E00}" type="pres">
      <dgm:prSet presAssocID="{91B8A3FC-E0F1-43CD-BD9D-0642B5E84B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D1F8E93-2A2A-4C8A-B2F9-1B60506BCD84}" type="pres">
      <dgm:prSet presAssocID="{8D491562-2386-437A-9426-3E043485038B}" presName="hierRoot1" presStyleCnt="0">
        <dgm:presLayoutVars>
          <dgm:hierBranch/>
        </dgm:presLayoutVars>
      </dgm:prSet>
      <dgm:spPr/>
    </dgm:pt>
    <dgm:pt modelId="{DE705074-F47A-4B7B-8DBC-33A5452BF7CA}" type="pres">
      <dgm:prSet presAssocID="{8D491562-2386-437A-9426-3E043485038B}" presName="rootComposite1" presStyleCnt="0"/>
      <dgm:spPr/>
    </dgm:pt>
    <dgm:pt modelId="{7B69EB12-AD32-408B-978D-BC8AA66FFF15}" type="pres">
      <dgm:prSet presAssocID="{8D491562-2386-437A-9426-3E043485038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3E74A72-3969-417E-BA52-F419560AD9DF}" type="pres">
      <dgm:prSet presAssocID="{8D491562-2386-437A-9426-3E043485038B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5D86DA3-B9FC-4D94-91CE-F0F0D0807D9B}" type="pres">
      <dgm:prSet presAssocID="{8D491562-2386-437A-9426-3E043485038B}" presName="hierChild2" presStyleCnt="0"/>
      <dgm:spPr/>
    </dgm:pt>
    <dgm:pt modelId="{A7DA6875-CFA7-4CE1-90DD-55606BE1F5D3}" type="pres">
      <dgm:prSet presAssocID="{62FD7626-DD3C-4040-8900-2A7DA0997C21}" presName="Name35" presStyleLbl="parChTrans1D2" presStyleIdx="0" presStyleCnt="3"/>
      <dgm:spPr/>
      <dgm:t>
        <a:bodyPr/>
        <a:lstStyle/>
        <a:p>
          <a:endParaRPr lang="ru-RU"/>
        </a:p>
      </dgm:t>
    </dgm:pt>
    <dgm:pt modelId="{01BF6F1F-7809-4DA0-B17D-75DD9A939D3E}" type="pres">
      <dgm:prSet presAssocID="{13B35343-B6D4-42D1-A4DF-00AAC1FF9FE7}" presName="hierRoot2" presStyleCnt="0">
        <dgm:presLayoutVars>
          <dgm:hierBranch/>
        </dgm:presLayoutVars>
      </dgm:prSet>
      <dgm:spPr/>
    </dgm:pt>
    <dgm:pt modelId="{10614FD5-186D-4777-BC16-D7220B82A4D3}" type="pres">
      <dgm:prSet presAssocID="{13B35343-B6D4-42D1-A4DF-00AAC1FF9FE7}" presName="rootComposite" presStyleCnt="0"/>
      <dgm:spPr/>
    </dgm:pt>
    <dgm:pt modelId="{5BEC3C20-FFC0-4B5D-B51C-F9A6E6480A73}" type="pres">
      <dgm:prSet presAssocID="{13B35343-B6D4-42D1-A4DF-00AAC1FF9FE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02F04DE-DDA4-4D29-95D4-C3D997C3F52E}" type="pres">
      <dgm:prSet presAssocID="{13B35343-B6D4-42D1-A4DF-00AAC1FF9FE7}" presName="rootConnector" presStyleLbl="node2" presStyleIdx="0" presStyleCnt="3"/>
      <dgm:spPr/>
      <dgm:t>
        <a:bodyPr/>
        <a:lstStyle/>
        <a:p>
          <a:endParaRPr lang="ru-RU"/>
        </a:p>
      </dgm:t>
    </dgm:pt>
    <dgm:pt modelId="{59ADD465-D367-4E4A-8361-955B1BF2E1FC}" type="pres">
      <dgm:prSet presAssocID="{13B35343-B6D4-42D1-A4DF-00AAC1FF9FE7}" presName="hierChild4" presStyleCnt="0"/>
      <dgm:spPr/>
    </dgm:pt>
    <dgm:pt modelId="{30CCA4B4-4C17-43BA-94DA-A5C2CEF3814B}" type="pres">
      <dgm:prSet presAssocID="{13B35343-B6D4-42D1-A4DF-00AAC1FF9FE7}" presName="hierChild5" presStyleCnt="0"/>
      <dgm:spPr/>
    </dgm:pt>
    <dgm:pt modelId="{0F5746B2-C988-49A8-B0F3-73A266E4F027}" type="pres">
      <dgm:prSet presAssocID="{23068E2D-6E07-4A65-B461-3EAA3758344A}" presName="Name35" presStyleLbl="parChTrans1D2" presStyleIdx="1" presStyleCnt="3"/>
      <dgm:spPr/>
      <dgm:t>
        <a:bodyPr/>
        <a:lstStyle/>
        <a:p>
          <a:endParaRPr lang="ru-RU"/>
        </a:p>
      </dgm:t>
    </dgm:pt>
    <dgm:pt modelId="{C2BB254F-4A04-44EC-A045-FF71A0D528D5}" type="pres">
      <dgm:prSet presAssocID="{1062C619-652D-47DF-8A18-20F5AFB35B6D}" presName="hierRoot2" presStyleCnt="0">
        <dgm:presLayoutVars>
          <dgm:hierBranch/>
        </dgm:presLayoutVars>
      </dgm:prSet>
      <dgm:spPr/>
    </dgm:pt>
    <dgm:pt modelId="{6FCC4D7C-02D6-4A95-BB1C-8135F627D352}" type="pres">
      <dgm:prSet presAssocID="{1062C619-652D-47DF-8A18-20F5AFB35B6D}" presName="rootComposite" presStyleCnt="0"/>
      <dgm:spPr/>
    </dgm:pt>
    <dgm:pt modelId="{819468E6-C997-4F70-A1EF-CAD7EEBE0164}" type="pres">
      <dgm:prSet presAssocID="{1062C619-652D-47DF-8A18-20F5AFB35B6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B0BECC5-3ADF-425C-A6BF-4AA538311B85}" type="pres">
      <dgm:prSet presAssocID="{1062C619-652D-47DF-8A18-20F5AFB35B6D}" presName="rootConnector" presStyleLbl="node2" presStyleIdx="1" presStyleCnt="3"/>
      <dgm:spPr/>
      <dgm:t>
        <a:bodyPr/>
        <a:lstStyle/>
        <a:p>
          <a:endParaRPr lang="ru-RU"/>
        </a:p>
      </dgm:t>
    </dgm:pt>
    <dgm:pt modelId="{0CC59B6F-1A2C-4070-8049-F363D08DFD65}" type="pres">
      <dgm:prSet presAssocID="{1062C619-652D-47DF-8A18-20F5AFB35B6D}" presName="hierChild4" presStyleCnt="0"/>
      <dgm:spPr/>
    </dgm:pt>
    <dgm:pt modelId="{569FBA57-1446-4B3D-98A5-DC8CA2D10EBC}" type="pres">
      <dgm:prSet presAssocID="{1062C619-652D-47DF-8A18-20F5AFB35B6D}" presName="hierChild5" presStyleCnt="0"/>
      <dgm:spPr/>
    </dgm:pt>
    <dgm:pt modelId="{399E4AC5-D724-42E2-B9FD-F4611AD23751}" type="pres">
      <dgm:prSet presAssocID="{50F81A46-818F-4170-AEB7-0A11C4D21889}" presName="Name35" presStyleLbl="parChTrans1D2" presStyleIdx="2" presStyleCnt="3"/>
      <dgm:spPr/>
      <dgm:t>
        <a:bodyPr/>
        <a:lstStyle/>
        <a:p>
          <a:endParaRPr lang="ru-RU"/>
        </a:p>
      </dgm:t>
    </dgm:pt>
    <dgm:pt modelId="{D4E887AE-2C41-4661-80AB-59EDFD1C33EC}" type="pres">
      <dgm:prSet presAssocID="{FA19D851-17BE-45DC-B154-6F3F8477118E}" presName="hierRoot2" presStyleCnt="0">
        <dgm:presLayoutVars>
          <dgm:hierBranch/>
        </dgm:presLayoutVars>
      </dgm:prSet>
      <dgm:spPr/>
    </dgm:pt>
    <dgm:pt modelId="{F840BD88-3439-4F0E-B7FC-A3045F6C7F34}" type="pres">
      <dgm:prSet presAssocID="{FA19D851-17BE-45DC-B154-6F3F8477118E}" presName="rootComposite" presStyleCnt="0"/>
      <dgm:spPr/>
    </dgm:pt>
    <dgm:pt modelId="{371B4247-1081-4FFC-8E93-BE416908F615}" type="pres">
      <dgm:prSet presAssocID="{FA19D851-17BE-45DC-B154-6F3F8477118E}" presName="rootText" presStyleLbl="node2" presStyleIdx="2" presStyleCnt="3" custScaleX="1133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A65C9BC-F1CB-48C1-AEE2-7B6F7DAD0CA6}" type="pres">
      <dgm:prSet presAssocID="{FA19D851-17BE-45DC-B154-6F3F8477118E}" presName="rootConnector" presStyleLbl="node2" presStyleIdx="2" presStyleCnt="3"/>
      <dgm:spPr/>
      <dgm:t>
        <a:bodyPr/>
        <a:lstStyle/>
        <a:p>
          <a:endParaRPr lang="ru-RU"/>
        </a:p>
      </dgm:t>
    </dgm:pt>
    <dgm:pt modelId="{4E6D6765-E799-4579-86F0-8E2B69733FB0}" type="pres">
      <dgm:prSet presAssocID="{FA19D851-17BE-45DC-B154-6F3F8477118E}" presName="hierChild4" presStyleCnt="0"/>
      <dgm:spPr/>
    </dgm:pt>
    <dgm:pt modelId="{704ABD56-14C5-42C4-88CC-464B1EEDF160}" type="pres">
      <dgm:prSet presAssocID="{FA19D851-17BE-45DC-B154-6F3F8477118E}" presName="hierChild5" presStyleCnt="0"/>
      <dgm:spPr/>
    </dgm:pt>
    <dgm:pt modelId="{7744EDD9-2721-4013-884C-B5AB5C5ECF7D}" type="pres">
      <dgm:prSet presAssocID="{8D491562-2386-437A-9426-3E043485038B}" presName="hierChild3" presStyleCnt="0"/>
      <dgm:spPr/>
    </dgm:pt>
  </dgm:ptLst>
  <dgm:cxnLst>
    <dgm:cxn modelId="{2285828B-602A-4788-855C-AC52A488ED5B}" type="presOf" srcId="{13B35343-B6D4-42D1-A4DF-00AAC1FF9FE7}" destId="{D02F04DE-DDA4-4D29-95D4-C3D997C3F52E}" srcOrd="1" destOrd="0" presId="urn:microsoft.com/office/officeart/2005/8/layout/orgChart1"/>
    <dgm:cxn modelId="{0A967B08-DF24-4FFE-9611-A5992A32A6EE}" type="presOf" srcId="{50F81A46-818F-4170-AEB7-0A11C4D21889}" destId="{399E4AC5-D724-42E2-B9FD-F4611AD23751}" srcOrd="0" destOrd="0" presId="urn:microsoft.com/office/officeart/2005/8/layout/orgChart1"/>
    <dgm:cxn modelId="{C2572572-F313-4185-9DCD-B1E4286E0989}" type="presOf" srcId="{23068E2D-6E07-4A65-B461-3EAA3758344A}" destId="{0F5746B2-C988-49A8-B0F3-73A266E4F027}" srcOrd="0" destOrd="0" presId="urn:microsoft.com/office/officeart/2005/8/layout/orgChart1"/>
    <dgm:cxn modelId="{D4CF73BE-C638-4AE9-84D0-D64460872086}" srcId="{8D491562-2386-437A-9426-3E043485038B}" destId="{13B35343-B6D4-42D1-A4DF-00AAC1FF9FE7}" srcOrd="0" destOrd="0" parTransId="{62FD7626-DD3C-4040-8900-2A7DA0997C21}" sibTransId="{F66F230A-F650-42C9-85A3-9E53B927566D}"/>
    <dgm:cxn modelId="{62BB15B9-C113-4418-908A-C71F8DF0FDE5}" type="presOf" srcId="{13B35343-B6D4-42D1-A4DF-00AAC1FF9FE7}" destId="{5BEC3C20-FFC0-4B5D-B51C-F9A6E6480A73}" srcOrd="0" destOrd="0" presId="urn:microsoft.com/office/officeart/2005/8/layout/orgChart1"/>
    <dgm:cxn modelId="{16C7B871-A8A4-428D-BBD7-E77FB6B76110}" srcId="{91B8A3FC-E0F1-43CD-BD9D-0642B5E84BB9}" destId="{8D491562-2386-437A-9426-3E043485038B}" srcOrd="0" destOrd="0" parTransId="{3D47B5AA-070B-44A6-8384-E681AD1F46E6}" sibTransId="{14BF1A4A-285C-43CD-A7C0-878E75A37C2F}"/>
    <dgm:cxn modelId="{259B6D77-7C0E-4FBF-B261-B49EE4244EC8}" type="presOf" srcId="{FA19D851-17BE-45DC-B154-6F3F8477118E}" destId="{371B4247-1081-4FFC-8E93-BE416908F615}" srcOrd="0" destOrd="0" presId="urn:microsoft.com/office/officeart/2005/8/layout/orgChart1"/>
    <dgm:cxn modelId="{98A23137-5800-4CF1-BA9C-A3415C9A95FB}" type="presOf" srcId="{1062C619-652D-47DF-8A18-20F5AFB35B6D}" destId="{3B0BECC5-3ADF-425C-A6BF-4AA538311B85}" srcOrd="1" destOrd="0" presId="urn:microsoft.com/office/officeart/2005/8/layout/orgChart1"/>
    <dgm:cxn modelId="{7F901425-1004-46B9-8219-93642BAC2A44}" type="presOf" srcId="{62FD7626-DD3C-4040-8900-2A7DA0997C21}" destId="{A7DA6875-CFA7-4CE1-90DD-55606BE1F5D3}" srcOrd="0" destOrd="0" presId="urn:microsoft.com/office/officeart/2005/8/layout/orgChart1"/>
    <dgm:cxn modelId="{50D803A6-044B-4D51-9224-624F2EB04C63}" type="presOf" srcId="{1062C619-652D-47DF-8A18-20F5AFB35B6D}" destId="{819468E6-C997-4F70-A1EF-CAD7EEBE0164}" srcOrd="0" destOrd="0" presId="urn:microsoft.com/office/officeart/2005/8/layout/orgChart1"/>
    <dgm:cxn modelId="{54715398-6548-45E7-812D-8E8EDA87C8ED}" srcId="{8D491562-2386-437A-9426-3E043485038B}" destId="{FA19D851-17BE-45DC-B154-6F3F8477118E}" srcOrd="2" destOrd="0" parTransId="{50F81A46-818F-4170-AEB7-0A11C4D21889}" sibTransId="{BA22EE0F-7792-4194-909C-7D2A485CC32D}"/>
    <dgm:cxn modelId="{AB22484F-BD9A-4FDE-B8EE-6FF9A6D1420B}" type="presOf" srcId="{FA19D851-17BE-45DC-B154-6F3F8477118E}" destId="{0A65C9BC-F1CB-48C1-AEE2-7B6F7DAD0CA6}" srcOrd="1" destOrd="0" presId="urn:microsoft.com/office/officeart/2005/8/layout/orgChart1"/>
    <dgm:cxn modelId="{3DF8FF0A-FB41-4F0B-AE06-286A789C7462}" type="presOf" srcId="{8D491562-2386-437A-9426-3E043485038B}" destId="{D3E74A72-3969-417E-BA52-F419560AD9DF}" srcOrd="1" destOrd="0" presId="urn:microsoft.com/office/officeart/2005/8/layout/orgChart1"/>
    <dgm:cxn modelId="{53203D7F-F928-4036-BE17-2531DAFE5D3E}" srcId="{8D491562-2386-437A-9426-3E043485038B}" destId="{1062C619-652D-47DF-8A18-20F5AFB35B6D}" srcOrd="1" destOrd="0" parTransId="{23068E2D-6E07-4A65-B461-3EAA3758344A}" sibTransId="{6638CD45-73FB-4C75-A67A-8FB2B9068A94}"/>
    <dgm:cxn modelId="{F05408AE-12E4-437B-8AE8-A2C4BB1498E3}" type="presOf" srcId="{91B8A3FC-E0F1-43CD-BD9D-0642B5E84BB9}" destId="{60E8A34A-E1B9-4D59-B612-558356EF3E00}" srcOrd="0" destOrd="0" presId="urn:microsoft.com/office/officeart/2005/8/layout/orgChart1"/>
    <dgm:cxn modelId="{FA03AE0F-CAB0-4035-BA7D-349B33D833AD}" type="presOf" srcId="{8D491562-2386-437A-9426-3E043485038B}" destId="{7B69EB12-AD32-408B-978D-BC8AA66FFF15}" srcOrd="0" destOrd="0" presId="urn:microsoft.com/office/officeart/2005/8/layout/orgChart1"/>
    <dgm:cxn modelId="{1E99E8E1-D33A-4E0B-8654-74ACFA872A87}" type="presParOf" srcId="{60E8A34A-E1B9-4D59-B612-558356EF3E00}" destId="{5D1F8E93-2A2A-4C8A-B2F9-1B60506BCD84}" srcOrd="0" destOrd="0" presId="urn:microsoft.com/office/officeart/2005/8/layout/orgChart1"/>
    <dgm:cxn modelId="{F32138AD-33BC-4951-AE8B-608530DF311E}" type="presParOf" srcId="{5D1F8E93-2A2A-4C8A-B2F9-1B60506BCD84}" destId="{DE705074-F47A-4B7B-8DBC-33A5452BF7CA}" srcOrd="0" destOrd="0" presId="urn:microsoft.com/office/officeart/2005/8/layout/orgChart1"/>
    <dgm:cxn modelId="{033FA1C2-955E-41D9-B33D-C3A4D07CE4E9}" type="presParOf" srcId="{DE705074-F47A-4B7B-8DBC-33A5452BF7CA}" destId="{7B69EB12-AD32-408B-978D-BC8AA66FFF15}" srcOrd="0" destOrd="0" presId="urn:microsoft.com/office/officeart/2005/8/layout/orgChart1"/>
    <dgm:cxn modelId="{7123A31E-830C-4C66-8C9F-8AC6671AA793}" type="presParOf" srcId="{DE705074-F47A-4B7B-8DBC-33A5452BF7CA}" destId="{D3E74A72-3969-417E-BA52-F419560AD9DF}" srcOrd="1" destOrd="0" presId="urn:microsoft.com/office/officeart/2005/8/layout/orgChart1"/>
    <dgm:cxn modelId="{72A45767-A640-42CE-AD66-DEF49F6CEFE0}" type="presParOf" srcId="{5D1F8E93-2A2A-4C8A-B2F9-1B60506BCD84}" destId="{55D86DA3-B9FC-4D94-91CE-F0F0D0807D9B}" srcOrd="1" destOrd="0" presId="urn:microsoft.com/office/officeart/2005/8/layout/orgChart1"/>
    <dgm:cxn modelId="{A5AF7180-EEB2-4F7F-9160-881350A003E1}" type="presParOf" srcId="{55D86DA3-B9FC-4D94-91CE-F0F0D0807D9B}" destId="{A7DA6875-CFA7-4CE1-90DD-55606BE1F5D3}" srcOrd="0" destOrd="0" presId="urn:microsoft.com/office/officeart/2005/8/layout/orgChart1"/>
    <dgm:cxn modelId="{0CA9C021-55AF-455A-9B41-E2C92AA24E13}" type="presParOf" srcId="{55D86DA3-B9FC-4D94-91CE-F0F0D0807D9B}" destId="{01BF6F1F-7809-4DA0-B17D-75DD9A939D3E}" srcOrd="1" destOrd="0" presId="urn:microsoft.com/office/officeart/2005/8/layout/orgChart1"/>
    <dgm:cxn modelId="{A37DE4E3-3B55-4D8A-B841-FF1C08582C6F}" type="presParOf" srcId="{01BF6F1F-7809-4DA0-B17D-75DD9A939D3E}" destId="{10614FD5-186D-4777-BC16-D7220B82A4D3}" srcOrd="0" destOrd="0" presId="urn:microsoft.com/office/officeart/2005/8/layout/orgChart1"/>
    <dgm:cxn modelId="{1539BF6C-15B7-4D40-9F39-A939B89FACD9}" type="presParOf" srcId="{10614FD5-186D-4777-BC16-D7220B82A4D3}" destId="{5BEC3C20-FFC0-4B5D-B51C-F9A6E6480A73}" srcOrd="0" destOrd="0" presId="urn:microsoft.com/office/officeart/2005/8/layout/orgChart1"/>
    <dgm:cxn modelId="{7FE42167-8FE3-4692-8906-ED9F3EBBF8CD}" type="presParOf" srcId="{10614FD5-186D-4777-BC16-D7220B82A4D3}" destId="{D02F04DE-DDA4-4D29-95D4-C3D997C3F52E}" srcOrd="1" destOrd="0" presId="urn:microsoft.com/office/officeart/2005/8/layout/orgChart1"/>
    <dgm:cxn modelId="{525AE2BB-B1CA-4689-9CBA-7097E5C0424B}" type="presParOf" srcId="{01BF6F1F-7809-4DA0-B17D-75DD9A939D3E}" destId="{59ADD465-D367-4E4A-8361-955B1BF2E1FC}" srcOrd="1" destOrd="0" presId="urn:microsoft.com/office/officeart/2005/8/layout/orgChart1"/>
    <dgm:cxn modelId="{D4AF9AA5-17CD-4011-A4A2-E5C632FEF6C9}" type="presParOf" srcId="{01BF6F1F-7809-4DA0-B17D-75DD9A939D3E}" destId="{30CCA4B4-4C17-43BA-94DA-A5C2CEF3814B}" srcOrd="2" destOrd="0" presId="urn:microsoft.com/office/officeart/2005/8/layout/orgChart1"/>
    <dgm:cxn modelId="{F64D3ACF-2DD3-4F01-91E4-5DC36E9DA2AF}" type="presParOf" srcId="{55D86DA3-B9FC-4D94-91CE-F0F0D0807D9B}" destId="{0F5746B2-C988-49A8-B0F3-73A266E4F027}" srcOrd="2" destOrd="0" presId="urn:microsoft.com/office/officeart/2005/8/layout/orgChart1"/>
    <dgm:cxn modelId="{415D3B3C-616B-4F55-86C1-84EF5369CAB1}" type="presParOf" srcId="{55D86DA3-B9FC-4D94-91CE-F0F0D0807D9B}" destId="{C2BB254F-4A04-44EC-A045-FF71A0D528D5}" srcOrd="3" destOrd="0" presId="urn:microsoft.com/office/officeart/2005/8/layout/orgChart1"/>
    <dgm:cxn modelId="{8C5B7B24-C903-44F8-9F8C-C26472BB23E8}" type="presParOf" srcId="{C2BB254F-4A04-44EC-A045-FF71A0D528D5}" destId="{6FCC4D7C-02D6-4A95-BB1C-8135F627D352}" srcOrd="0" destOrd="0" presId="urn:microsoft.com/office/officeart/2005/8/layout/orgChart1"/>
    <dgm:cxn modelId="{8B6C0186-46FC-4E6B-B5A4-94EBF75900B2}" type="presParOf" srcId="{6FCC4D7C-02D6-4A95-BB1C-8135F627D352}" destId="{819468E6-C997-4F70-A1EF-CAD7EEBE0164}" srcOrd="0" destOrd="0" presId="urn:microsoft.com/office/officeart/2005/8/layout/orgChart1"/>
    <dgm:cxn modelId="{210949D0-92CA-4ED1-9935-65D538AA15B0}" type="presParOf" srcId="{6FCC4D7C-02D6-4A95-BB1C-8135F627D352}" destId="{3B0BECC5-3ADF-425C-A6BF-4AA538311B85}" srcOrd="1" destOrd="0" presId="urn:microsoft.com/office/officeart/2005/8/layout/orgChart1"/>
    <dgm:cxn modelId="{9C476EE1-3AFF-403F-8890-6A63DD1BF717}" type="presParOf" srcId="{C2BB254F-4A04-44EC-A045-FF71A0D528D5}" destId="{0CC59B6F-1A2C-4070-8049-F363D08DFD65}" srcOrd="1" destOrd="0" presId="urn:microsoft.com/office/officeart/2005/8/layout/orgChart1"/>
    <dgm:cxn modelId="{2EA8F4A2-5B09-4F9D-9BF2-B737914FABE9}" type="presParOf" srcId="{C2BB254F-4A04-44EC-A045-FF71A0D528D5}" destId="{569FBA57-1446-4B3D-98A5-DC8CA2D10EBC}" srcOrd="2" destOrd="0" presId="urn:microsoft.com/office/officeart/2005/8/layout/orgChart1"/>
    <dgm:cxn modelId="{1FFACC2C-8E86-41CE-829E-7989B4FAD749}" type="presParOf" srcId="{55D86DA3-B9FC-4D94-91CE-F0F0D0807D9B}" destId="{399E4AC5-D724-42E2-B9FD-F4611AD23751}" srcOrd="4" destOrd="0" presId="urn:microsoft.com/office/officeart/2005/8/layout/orgChart1"/>
    <dgm:cxn modelId="{C6746A8E-3F2F-4FE7-B129-15BED24241B3}" type="presParOf" srcId="{55D86DA3-B9FC-4D94-91CE-F0F0D0807D9B}" destId="{D4E887AE-2C41-4661-80AB-59EDFD1C33EC}" srcOrd="5" destOrd="0" presId="urn:microsoft.com/office/officeart/2005/8/layout/orgChart1"/>
    <dgm:cxn modelId="{06F2CE21-D91A-498D-8967-6325EAEC6237}" type="presParOf" srcId="{D4E887AE-2C41-4661-80AB-59EDFD1C33EC}" destId="{F840BD88-3439-4F0E-B7FC-A3045F6C7F34}" srcOrd="0" destOrd="0" presId="urn:microsoft.com/office/officeart/2005/8/layout/orgChart1"/>
    <dgm:cxn modelId="{DECA44D0-99C5-48E5-94FF-26B0CE8C50E8}" type="presParOf" srcId="{F840BD88-3439-4F0E-B7FC-A3045F6C7F34}" destId="{371B4247-1081-4FFC-8E93-BE416908F615}" srcOrd="0" destOrd="0" presId="urn:microsoft.com/office/officeart/2005/8/layout/orgChart1"/>
    <dgm:cxn modelId="{20C601C4-5DA6-4EEF-820E-32A46FBE6F71}" type="presParOf" srcId="{F840BD88-3439-4F0E-B7FC-A3045F6C7F34}" destId="{0A65C9BC-F1CB-48C1-AEE2-7B6F7DAD0CA6}" srcOrd="1" destOrd="0" presId="urn:microsoft.com/office/officeart/2005/8/layout/orgChart1"/>
    <dgm:cxn modelId="{3125727E-FD46-438C-9E74-88180D73657E}" type="presParOf" srcId="{D4E887AE-2C41-4661-80AB-59EDFD1C33EC}" destId="{4E6D6765-E799-4579-86F0-8E2B69733FB0}" srcOrd="1" destOrd="0" presId="urn:microsoft.com/office/officeart/2005/8/layout/orgChart1"/>
    <dgm:cxn modelId="{2491F989-38F1-442E-9736-8862E60A44A2}" type="presParOf" srcId="{D4E887AE-2C41-4661-80AB-59EDFD1C33EC}" destId="{704ABD56-14C5-42C4-88CC-464B1EEDF160}" srcOrd="2" destOrd="0" presId="urn:microsoft.com/office/officeart/2005/8/layout/orgChart1"/>
    <dgm:cxn modelId="{3B00B322-2CDE-432E-AB5D-08A714E1CB3A}" type="presParOf" srcId="{5D1F8E93-2A2A-4C8A-B2F9-1B60506BCD84}" destId="{7744EDD9-2721-4013-884C-B5AB5C5ECF7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9E4AC5-D724-42E2-B9FD-F4611AD23751}">
      <dsp:nvSpPr>
        <dsp:cNvPr id="0" name=""/>
        <dsp:cNvSpPr/>
      </dsp:nvSpPr>
      <dsp:spPr>
        <a:xfrm>
          <a:off x="4234259" y="1199986"/>
          <a:ext cx="2883193" cy="500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0194"/>
              </a:lnTo>
              <a:lnTo>
                <a:pt x="2883193" y="250194"/>
              </a:lnTo>
              <a:lnTo>
                <a:pt x="2883193" y="500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5746B2-C988-49A8-B0F3-73A266E4F027}">
      <dsp:nvSpPr>
        <dsp:cNvPr id="0" name=""/>
        <dsp:cNvSpPr/>
      </dsp:nvSpPr>
      <dsp:spPr>
        <a:xfrm>
          <a:off x="4075517" y="1199986"/>
          <a:ext cx="158742" cy="500388"/>
        </a:xfrm>
        <a:custGeom>
          <a:avLst/>
          <a:gdLst/>
          <a:ahLst/>
          <a:cxnLst/>
          <a:rect l="0" t="0" r="0" b="0"/>
          <a:pathLst>
            <a:path>
              <a:moveTo>
                <a:pt x="158742" y="0"/>
              </a:moveTo>
              <a:lnTo>
                <a:pt x="158742" y="250194"/>
              </a:lnTo>
              <a:lnTo>
                <a:pt x="0" y="250194"/>
              </a:lnTo>
              <a:lnTo>
                <a:pt x="0" y="500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DA6875-CFA7-4CE1-90DD-55606BE1F5D3}">
      <dsp:nvSpPr>
        <dsp:cNvPr id="0" name=""/>
        <dsp:cNvSpPr/>
      </dsp:nvSpPr>
      <dsp:spPr>
        <a:xfrm>
          <a:off x="1192323" y="1199986"/>
          <a:ext cx="3041936" cy="500388"/>
        </a:xfrm>
        <a:custGeom>
          <a:avLst/>
          <a:gdLst/>
          <a:ahLst/>
          <a:cxnLst/>
          <a:rect l="0" t="0" r="0" b="0"/>
          <a:pathLst>
            <a:path>
              <a:moveTo>
                <a:pt x="3041936" y="0"/>
              </a:moveTo>
              <a:lnTo>
                <a:pt x="3041936" y="250194"/>
              </a:lnTo>
              <a:lnTo>
                <a:pt x="0" y="250194"/>
              </a:lnTo>
              <a:lnTo>
                <a:pt x="0" y="50038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69EB12-AD32-408B-978D-BC8AA66FFF15}">
      <dsp:nvSpPr>
        <dsp:cNvPr id="0" name=""/>
        <dsp:cNvSpPr/>
      </dsp:nvSpPr>
      <dsp:spPr>
        <a:xfrm>
          <a:off x="3042857" y="8584"/>
          <a:ext cx="2382804" cy="1191402"/>
        </a:xfrm>
        <a:prstGeom prst="rect">
          <a:avLst/>
        </a:prstGeom>
        <a:solidFill>
          <a:schemeClr val="accent3">
            <a:lumMod val="9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Методы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исследования</a:t>
          </a:r>
        </a:p>
      </dsp:txBody>
      <dsp:txXfrm>
        <a:off x="3042857" y="8584"/>
        <a:ext cx="2382804" cy="1191402"/>
      </dsp:txXfrm>
    </dsp:sp>
    <dsp:sp modelId="{5BEC3C20-FFC0-4B5D-B51C-F9A6E6480A73}">
      <dsp:nvSpPr>
        <dsp:cNvPr id="0" name=""/>
        <dsp:cNvSpPr/>
      </dsp:nvSpPr>
      <dsp:spPr>
        <a:xfrm>
          <a:off x="920" y="1700375"/>
          <a:ext cx="2382804" cy="1191402"/>
        </a:xfrm>
        <a:prstGeom prst="rect">
          <a:avLst/>
        </a:prstGeom>
        <a:solidFill>
          <a:schemeClr val="accent3">
            <a:lumMod val="9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теоретические</a:t>
          </a:r>
        </a:p>
      </dsp:txBody>
      <dsp:txXfrm>
        <a:off x="920" y="1700375"/>
        <a:ext cx="2382804" cy="1191402"/>
      </dsp:txXfrm>
    </dsp:sp>
    <dsp:sp modelId="{819468E6-C997-4F70-A1EF-CAD7EEBE0164}">
      <dsp:nvSpPr>
        <dsp:cNvPr id="0" name=""/>
        <dsp:cNvSpPr/>
      </dsp:nvSpPr>
      <dsp:spPr>
        <a:xfrm>
          <a:off x="2884114" y="1700375"/>
          <a:ext cx="2382804" cy="1191402"/>
        </a:xfrm>
        <a:prstGeom prst="rect">
          <a:avLst/>
        </a:prstGeom>
        <a:solidFill>
          <a:schemeClr val="accent3">
            <a:lumMod val="9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эмпирические</a:t>
          </a:r>
        </a:p>
      </dsp:txBody>
      <dsp:txXfrm>
        <a:off x="2884114" y="1700375"/>
        <a:ext cx="2382804" cy="1191402"/>
      </dsp:txXfrm>
    </dsp:sp>
    <dsp:sp modelId="{371B4247-1081-4FFC-8E93-BE416908F615}">
      <dsp:nvSpPr>
        <dsp:cNvPr id="0" name=""/>
        <dsp:cNvSpPr/>
      </dsp:nvSpPr>
      <dsp:spPr>
        <a:xfrm>
          <a:off x="5767308" y="1700375"/>
          <a:ext cx="2700289" cy="1191402"/>
        </a:xfrm>
        <a:prstGeom prst="rect">
          <a:avLst/>
        </a:prstGeom>
        <a:solidFill>
          <a:schemeClr val="accent3">
            <a:lumMod val="95000"/>
          </a:schemeClr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sz="21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rPr>
            <a:t>математические</a:t>
          </a:r>
        </a:p>
      </dsp:txBody>
      <dsp:txXfrm>
        <a:off x="5767308" y="1700375"/>
        <a:ext cx="2700289" cy="11914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38BFD4-D621-4011-AC83-F5BD46FAADFE}" type="datetimeFigureOut">
              <a:rPr lang="ru-RU" smtClean="0"/>
              <a:t>07.11.2016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2A4730-8B64-4C74-9E0C-297A7C0FEA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93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>
              <a:solidFill>
                <a:prstClr val="white"/>
              </a:solidFill>
              <a:latin typeface="Arial Unicode MS" pitchFamily="34" charset="-128"/>
              <a:cs typeface="Lucida Sans Unicode" pitchFamily="32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fld id="{B568BA80-29C2-4DA0-8DC8-3982E3A7B6F6}" type="slidenum">
              <a:rPr lang="ru-RU" altLang="ru-RU" smtClean="0">
                <a:solidFill>
                  <a:prstClr val="black"/>
                </a:solidFill>
                <a:latin typeface="Arial" charset="0"/>
              </a:rPr>
              <a:pPr eaLnBrk="1" hangingPunct="1"/>
              <a:t>56</a:t>
            </a:fld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smtClean="0">
              <a:solidFill>
                <a:prstClr val="white"/>
              </a:solidFill>
              <a:latin typeface="Arial Unicode MS" pitchFamily="34" charset="-128"/>
              <a:cs typeface="Lucida Sans Unicode" pitchFamily="34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7168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7270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Text Box 1"/>
          <p:cNvSpPr txBox="1">
            <a:spLocks noChangeArrowheads="1"/>
          </p:cNvSpPr>
          <p:nvPr/>
        </p:nvSpPr>
        <p:spPr bwMode="auto">
          <a:xfrm>
            <a:off x="1190272" y="878615"/>
            <a:ext cx="4474271" cy="316534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prstClr val="white"/>
              </a:solidFill>
              <a:latin typeface="Arial Unicode MS" pitchFamily="34" charset="-128"/>
            </a:endParaRPr>
          </a:p>
        </p:txBody>
      </p:sp>
      <p:sp>
        <p:nvSpPr>
          <p:cNvPr id="737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 txBox="1">
            <a:spLocks noChangeArrowheads="1"/>
          </p:cNvSpPr>
          <p:nvPr/>
        </p:nvSpPr>
        <p:spPr bwMode="auto">
          <a:xfrm>
            <a:off x="1048459" y="833522"/>
            <a:ext cx="4753117" cy="32555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>
              <a:solidFill>
                <a:prstClr val="white"/>
              </a:solidFill>
              <a:latin typeface="Arial Unicode MS" pitchFamily="34" charset="-128"/>
              <a:cs typeface="Lucida Sans Unicode" pitchFamily="32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33488" y="817563"/>
            <a:ext cx="4381500" cy="32861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47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61206" y="4350892"/>
            <a:ext cx="4733996" cy="35130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fld id="{373E57F6-49E5-46C0-B8DC-9051E51E6DD5}" type="slidenum">
              <a:rPr lang="ru-RU" altLang="ru-RU" smtClean="0">
                <a:solidFill>
                  <a:prstClr val="black"/>
                </a:solidFill>
                <a:latin typeface="Arial" charset="0"/>
              </a:rPr>
              <a:pPr eaLnBrk="1" hangingPunct="1"/>
              <a:t>5</a:t>
            </a:fld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fld id="{48603250-9F97-44C8-948C-D193AA832829}" type="slidenum">
              <a:rPr lang="ru-RU" altLang="ru-RU" smtClean="0">
                <a:solidFill>
                  <a:prstClr val="black"/>
                </a:solidFill>
                <a:latin typeface="Arial" charset="0"/>
              </a:rPr>
              <a:pPr eaLnBrk="1" hangingPunct="1"/>
              <a:t>12</a:t>
            </a:fld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fld id="{0106BD39-14A7-4569-9D89-2A309FB00481}" type="slidenum">
              <a:rPr lang="ru-RU" altLang="ru-RU" smtClean="0">
                <a:solidFill>
                  <a:prstClr val="black"/>
                </a:solidFill>
                <a:latin typeface="Arial" charset="0"/>
              </a:rPr>
              <a:pPr eaLnBrk="1" hangingPunct="1"/>
              <a:t>18</a:t>
            </a:fld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 txBox="1">
            <a:spLocks noChangeArrowheads="1"/>
          </p:cNvSpPr>
          <p:nvPr/>
        </p:nvSpPr>
        <p:spPr bwMode="auto">
          <a:xfrm>
            <a:off x="2143126" y="695328"/>
            <a:ext cx="2571750" cy="342863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smtClean="0">
              <a:solidFill>
                <a:prstClr val="white"/>
              </a:solidFill>
              <a:latin typeface="Arial Unicode MS" pitchFamily="34" charset="-128"/>
              <a:cs typeface="Lucida Sans Unicode" pitchFamily="34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 txBox="1">
            <a:spLocks noChangeArrowheads="1"/>
          </p:cNvSpPr>
          <p:nvPr/>
        </p:nvSpPr>
        <p:spPr bwMode="auto">
          <a:xfrm>
            <a:off x="1594" y="0"/>
            <a:ext cx="1593" cy="145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smtClean="0">
              <a:solidFill>
                <a:prstClr val="white"/>
              </a:solidFill>
              <a:latin typeface="Arial Unicode MS" pitchFamily="34" charset="-128"/>
              <a:cs typeface="Lucida Sans Unicode" pitchFamily="34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fld id="{A6CC6377-8D10-4DAA-8B68-25144EBA5CD2}" type="slidenum">
              <a:rPr lang="ru-RU" altLang="ru-RU" smtClean="0">
                <a:solidFill>
                  <a:prstClr val="black"/>
                </a:solidFill>
                <a:latin typeface="Arial" charset="0"/>
              </a:rPr>
              <a:pPr eaLnBrk="1" hangingPunct="1"/>
              <a:t>37</a:t>
            </a:fld>
            <a:endParaRPr lang="ru-RU" altLang="ru-RU" smtClean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1"/>
          <p:cNvSpPr txBox="1">
            <a:spLocks noChangeArrowheads="1"/>
          </p:cNvSpPr>
          <p:nvPr/>
        </p:nvSpPr>
        <p:spPr bwMode="auto">
          <a:xfrm>
            <a:off x="1594" y="0"/>
            <a:ext cx="1593" cy="145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smtClean="0">
              <a:solidFill>
                <a:prstClr val="white"/>
              </a:solidFill>
              <a:latin typeface="Arial Unicode MS" pitchFamily="34" charset="-128"/>
              <a:cs typeface="Lucida Sans Unicode" pitchFamily="34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body"/>
          </p:nvPr>
        </p:nvSpPr>
        <p:spPr>
          <a:xfrm>
            <a:off x="1061206" y="4350892"/>
            <a:ext cx="4733996" cy="351300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F97BEB-DE75-4A66-A631-2B0AC3155D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90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61EA-F453-4A50-AF36-9060ABC5D9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202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9472F-C868-4608-9DA0-C114685304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448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E2F22-1187-4DD2-B656-70F921B977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07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77724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8E65D-C660-4C3D-AA8C-AEBAE53ACAE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698979"/>
      </p:ext>
    </p:extLst>
  </p:cSld>
  <p:clrMapOvr>
    <a:masterClrMapping/>
  </p:clrMapOvr>
  <p:transition>
    <p:diamond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F97BEB-DE75-4A66-A631-2B0AC3155D3F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534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2F8E4-5518-4B3E-A638-C2716A4A07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547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FAEA2-BADB-4002-84D2-B257931057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6415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32BA1-1D10-47E3-9A9B-A6B6359A66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0247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E8A24-EF77-4276-A6CB-0D78C99737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385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A7D-4907-4CF1-938C-EFF326B482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39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2F8E4-5518-4B3E-A638-C2716A4A07E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54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F2B0-5FB0-45D4-B691-E4B1A5D4D1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7375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EB2D-9721-469C-AE04-2348C77887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96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55A4-7D19-47C3-8377-18AEBC4A8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8004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BA61EA-F453-4A50-AF36-9060ABC5D92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29657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9472F-C868-4608-9DA0-C1146853043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880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7E2F22-1187-4DD2-B656-70F921B9773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853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FAEA2-BADB-4002-84D2-B2579310572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02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32BA1-1D10-47E3-9A9B-A6B6359A660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254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E8A24-EF77-4276-A6CB-0D78C997372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631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A7D-4907-4CF1-938C-EFF326B482F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4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9F2B0-5FB0-45D4-B691-E4B1A5D4D1AD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04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6EB2D-9721-469C-AE04-2348C77887D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472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5355A4-7D19-47C3-8377-18AEBC4A839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D8358E-91E6-4385-A976-9BF25A12B8C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246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96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867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FD8358E-91E6-4385-A976-9BF25A12B8CF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1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0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obuchonok.ru/node/430" TargetMode="External"/><Relationship Id="rId1" Type="http://schemas.openxmlformats.org/officeDocument/2006/relationships/slideLayout" Target="../slideLayouts/slideLayout15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hyperlink" Target="http://obuchonok.ru/vvedenie" TargetMode="External"/><Relationship Id="rId2" Type="http://schemas.openxmlformats.org/officeDocument/2006/relationships/hyperlink" Target="http://obuchonok.ru/znachimost" TargetMode="External"/><Relationship Id="rId1" Type="http://schemas.openxmlformats.org/officeDocument/2006/relationships/slideLayout" Target="../slideLayouts/slideLayout1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Исследовательская деятельность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№1</a:t>
            </a:r>
            <a:endParaRPr lang="ru-RU" altLang="ru-RU" sz="5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6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Box 1"/>
          <p:cNvSpPr txBox="1">
            <a:spLocks noChangeArrowheads="1"/>
          </p:cNvSpPr>
          <p:nvPr/>
        </p:nvSpPr>
        <p:spPr bwMode="auto">
          <a:xfrm>
            <a:off x="669925" y="404181"/>
            <a:ext cx="7429500" cy="1569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Общая схема хода научного исследования</a:t>
            </a:r>
            <a:endParaRPr lang="ru-RU" alt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3600" dirty="0">
              <a:solidFill>
                <a:srgbClr val="FFFFFF"/>
              </a:solidFill>
              <a:latin typeface="Arial Unicode MS" pitchFamily="34" charset="-128"/>
              <a:cs typeface="Lucida Sans Unicode" pitchFamily="32" charset="0"/>
            </a:endParaRPr>
          </a:p>
        </p:txBody>
      </p:sp>
      <p:sp>
        <p:nvSpPr>
          <p:cNvPr id="17411" name="TextBox 2"/>
          <p:cNvSpPr txBox="1">
            <a:spLocks noChangeArrowheads="1"/>
          </p:cNvSpPr>
          <p:nvPr/>
        </p:nvSpPr>
        <p:spPr bwMode="auto">
          <a:xfrm>
            <a:off x="323528" y="1769904"/>
            <a:ext cx="8496944" cy="507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обоснование актуальности выбранной темы;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определение объекта и предмета исследования;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постановка цели исследования;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выдвижение гипотезы;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постановка конкретных задач исследования;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выбор методов проведения исследования;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сбор собственного экспериментального материала и описание процесса исследования;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обобщение, анализ, формулирование выводов;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обсуждение и оценка полученных результатов исследования.</a:t>
            </a:r>
          </a:p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dirty="0">
              <a:solidFill>
                <a:srgbClr val="FFFFFF"/>
              </a:solidFill>
              <a:latin typeface="Arial Unicode MS" pitchFamily="34" charset="-128"/>
              <a:cs typeface="Lucida Sans Unicode" pitchFamily="32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34079"/>
            <a:ext cx="15001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318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76672"/>
            <a:ext cx="8484046" cy="431378"/>
          </a:xfrm>
        </p:spPr>
        <p:txBody>
          <a:bodyPr/>
          <a:lstStyle/>
          <a:p>
            <a:r>
              <a:rPr lang="ru-RU" alt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 исследовательской работы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700808"/>
            <a:ext cx="8820472" cy="5472113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Название темы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Краткое обоснование актуальности темы (из каких потребностей и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противоречий практики вытекает необходимость организации именно данного исследования).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 исследования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Гипотеза   (развернутое предположение, где максимально подробно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изложена модель, будущая методика, система мер, нововведение,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за счёт которого ожидается получить высокую эффективность.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 конкретные методики исследования (виды анкет, тесты,</a:t>
            </a:r>
            <a:b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экспериментальный дидактический материал, карты, графики, статистические данные).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 исследования (время начала, время предполагаемого завершения).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Прогноз: а) положительных результатов; 6) возможных потерь;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в)продумывание компенсаций.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представления результатов эксперимента (реферат, презентация, публикация, </a:t>
            </a:r>
            <a:r>
              <a:rPr lang="en-US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-сайт)</a:t>
            </a:r>
          </a:p>
          <a:p>
            <a:pPr>
              <a:lnSpc>
                <a:spcPct val="80000"/>
              </a:lnSpc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 (соотношение между гипотезой и полученным результатом).</a:t>
            </a:r>
          </a:p>
          <a:p>
            <a:pPr>
              <a:lnSpc>
                <a:spcPct val="80000"/>
              </a:lnSpc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ru-RU" alt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735816"/>
            <a:ext cx="15001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739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42875"/>
            <a:ext cx="7066855" cy="1143000"/>
          </a:xfrm>
        </p:spPr>
        <p:txBody>
          <a:bodyPr/>
          <a:lstStyle/>
          <a:p>
            <a:pPr eaLnBrk="1" hangingPunct="1"/>
            <a:r>
              <a:rPr lang="en-US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alt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Формулировка  темы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700213"/>
            <a:ext cx="8856984" cy="5157787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chemeClr val="accent6"/>
                </a:solidFill>
              </a:rPr>
              <a:t>    </a:t>
            </a:r>
            <a:r>
              <a:rPr lang="en-US" altLang="ru-RU" sz="2400" b="1" dirty="0" smtClean="0">
                <a:solidFill>
                  <a:schemeClr val="accent6"/>
                </a:solidFill>
              </a:rPr>
              <a:t>                            </a:t>
            </a:r>
            <a:r>
              <a:rPr lang="ru-RU" altLang="ru-RU" sz="2400" b="1" dirty="0" smtClean="0">
                <a:solidFill>
                  <a:schemeClr val="accent6"/>
                </a:solidFill>
              </a:rPr>
              <a:t> </a:t>
            </a: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Тема – это визитная карточка исследования.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                                            Формулировка темы в начале работы носит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                                            предварительный характер (например,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                                            «Что такое облака?», «Пиктография - это язык                              прошлого или будущего?» и т.д</a:t>
            </a: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.)</a:t>
            </a:r>
            <a:endParaRPr lang="ru-RU" altLang="ru-RU" sz="2000" b="1" dirty="0" smtClean="0">
              <a:latin typeface="Times New Roman" pitchFamily="18" charset="0"/>
            </a:endParaRP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                                         Требованиях к формулировке темы: 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 1.Тема должна быть сформулирована по возможности лаконично, а используемые при ее формулировке понятия должны быть логически взаимосвязаны.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2. Тема должна быть понятна  не только учителю, но и  ученику.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3. Формулировка темы отражает сосуществование в науке уже известного и ещё не исследованного, т.е. процесс развития научного познания. </a:t>
            </a:r>
          </a:p>
        </p:txBody>
      </p:sp>
      <p:pic>
        <p:nvPicPr>
          <p:cNvPr id="13316" name="Picture 4" descr="stuff_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00809"/>
            <a:ext cx="2195885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5001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780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63546"/>
            <a:ext cx="871296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ru-RU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GB" altLang="ru-RU" sz="4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8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en-GB" altLang="ru-RU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указывает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изучения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ключевое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слово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словосочетание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указывает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объект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 algn="just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Должна отражать содержание работы и иметь лаконичную формулировку.</a:t>
            </a:r>
            <a:endParaRPr lang="en-GB" alt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Удачная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точная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смысловом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отношении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формулировка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темы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должна отражать характерные черты проблемы.</a:t>
            </a:r>
            <a:endParaRPr lang="en-GB" alt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Должна быть оригинальной, доступной, выполнимой, краткой. </a:t>
            </a:r>
          </a:p>
          <a:p>
            <a:pPr lvl="0" defTabSz="449263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en-GB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769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</a:t>
            </a:r>
            <a:endParaRPr lang="ru-RU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752600"/>
            <a:ext cx="8424936" cy="4267200"/>
          </a:xfrm>
        </p:spPr>
        <p:txBody>
          <a:bodyPr/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введении излагается программа исследования – идеальный план действий исследователя, который необходим как для понимания что, зачем, как и с помощью чего исследовать, так и для понимания того, как реализовать это исследование (план последовательных действий). Введение имеет устоявшуюся структуру:</a:t>
            </a:r>
          </a:p>
        </p:txBody>
      </p:sp>
    </p:spTree>
    <p:extLst>
      <p:ext uri="{BB962C8B-B14F-4D97-AF65-F5344CB8AC3E}">
        <p14:creationId xmlns:p14="http://schemas.microsoft.com/office/powerpoint/2010/main" val="89009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66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(состоит)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исследования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исследования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исследования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значимость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значимость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11905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начинайте с введения. Его лучше написать, когда вы будете точно знать, что у вас получилось. На этапе размышлений записывайте ключевыми словами основные моменты, этапы, результаты.</a:t>
            </a:r>
          </a:p>
        </p:txBody>
      </p:sp>
    </p:spTree>
    <p:extLst>
      <p:ext uri="{BB962C8B-B14F-4D97-AF65-F5344CB8AC3E}">
        <p14:creationId xmlns:p14="http://schemas.microsoft.com/office/powerpoint/2010/main" val="8670203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Актуальность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267200"/>
          </a:xfrm>
        </p:spPr>
        <p:txBody>
          <a:bodyPr/>
          <a:lstStyle/>
          <a:p>
            <a:r>
              <a:rPr lang="ru-RU" sz="4000" b="1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исследования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степень его важности на данный момент и в данной ситуации для решения определенной проблемы, задачи или вопроса.</a:t>
            </a:r>
          </a:p>
        </p:txBody>
      </p:sp>
    </p:spTree>
    <p:extLst>
      <p:ext uri="{BB962C8B-B14F-4D97-AF65-F5344CB8AC3E}">
        <p14:creationId xmlns:p14="http://schemas.microsoft.com/office/powerpoint/2010/main" val="30926997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2875"/>
            <a:ext cx="7993831" cy="1143000"/>
          </a:xfrm>
        </p:spPr>
        <p:txBody>
          <a:bodyPr/>
          <a:lstStyle/>
          <a:p>
            <a:pPr eaLnBrk="1" hangingPunct="1"/>
            <a:r>
              <a:rPr lang="ru-RU" altLang="ru-RU" sz="3200" b="1" i="1" dirty="0" smtClean="0">
                <a:solidFill>
                  <a:schemeClr val="accent2"/>
                </a:solidFill>
                <a:latin typeface="Century Schoolbook" pitchFamily="18" charset="0"/>
              </a:rPr>
              <a:t>    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актуальности темы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" y="1071563"/>
            <a:ext cx="828675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      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   </a:t>
            </a:r>
            <a:r>
              <a:rPr lang="ru-RU" altLang="ru-RU" b="1" dirty="0" smtClean="0">
                <a:latin typeface="Times New Roman" pitchFamily="18" charset="0"/>
              </a:rPr>
              <a:t>Главные правила: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latin typeface="Times New Roman" pitchFamily="18" charset="0"/>
              </a:rPr>
              <a:t>1. </a:t>
            </a:r>
            <a:r>
              <a:rPr lang="ru-RU" altLang="ru-RU" dirty="0" smtClean="0">
                <a:latin typeface="Times New Roman" pitchFamily="18" charset="0"/>
              </a:rPr>
              <a:t>Тема исследования выбирается с учетом ее актуальности в современной науке.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>
                <a:latin typeface="Times New Roman" pitchFamily="18" charset="0"/>
              </a:rPr>
              <a:t>2.   Главную помощь при выборе оказывает  научный руководитель.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>
                <a:latin typeface="Times New Roman" pitchFamily="18" charset="0"/>
              </a:rPr>
              <a:t>3.  Показателем актуальности является наличие проблемы в данной области исследования.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dirty="0" smtClean="0">
                <a:latin typeface="Times New Roman" pitchFamily="18" charset="0"/>
              </a:rPr>
              <a:t>4. Освещение актуальности не должно быть многословным - одна страница</a:t>
            </a:r>
            <a:r>
              <a:rPr lang="ru-RU" altLang="ru-RU" b="1" dirty="0" smtClean="0">
                <a:latin typeface="Times New Roman" pitchFamily="18" charset="0"/>
              </a:rPr>
              <a:t>.    </a:t>
            </a:r>
          </a:p>
        </p:txBody>
      </p:sp>
    </p:spTree>
    <p:extLst>
      <p:ext uri="{BB962C8B-B14F-4D97-AF65-F5344CB8AC3E}">
        <p14:creationId xmlns:p14="http://schemas.microsoft.com/office/powerpoint/2010/main" val="2927858649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323528" y="116632"/>
            <a:ext cx="8496943" cy="5634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GB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актуальности</a:t>
            </a:r>
            <a:r>
              <a:rPr lang="en-GB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GB" alt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4000" dirty="0" smtClean="0">
              <a:solidFill>
                <a:srgbClr val="2015AB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Обязательное</a:t>
            </a: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требование</a:t>
            </a: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en-GB" altLang="ru-RU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любой</a:t>
            </a: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научно-исследовательской</a:t>
            </a: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работе</a:t>
            </a: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GB" altLang="ru-RU" sz="4000" dirty="0" smtClean="0">
              <a:solidFill>
                <a:srgbClr val="2015AB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Объяснение актуальности должно быть не многословным. </a:t>
            </a:r>
            <a:endParaRPr lang="en-GB" altLang="ru-RU" sz="4000" dirty="0" smtClean="0">
              <a:solidFill>
                <a:srgbClr val="2015AB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4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Главное показать суть проблемной ситуации.</a:t>
            </a:r>
            <a:endParaRPr lang="en-GB" altLang="ru-RU" sz="4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3541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07504" y="1752600"/>
            <a:ext cx="8856984" cy="455672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Учебное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исследование 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отличается от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научного 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некоторыми существенными особенностями. </a:t>
            </a:r>
            <a:b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То, что Вы открываете в процессе  </a:t>
            </a:r>
            <a:r>
              <a:rPr lang="ru-RU" sz="28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 для науки не является новым и уже было давно открыто. Но эти знания являются новыми для Вас, часто чувствуете себя «первооткрывателями». </a:t>
            </a:r>
            <a:b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В основе понятия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исследовательская деятельность 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лежит слово 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«исследовать», 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т. е. </a:t>
            </a:r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рассмотреть, изучить </a:t>
            </a:r>
            <a:r>
              <a:rPr lang="ru-RU" sz="2800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целях познания какой-то вопрос.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640960" cy="1044153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обоснования актуальности темы исследования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916760"/>
          </a:xfrm>
        </p:spPr>
        <p:txBody>
          <a:bodyPr/>
          <a:lstStyle/>
          <a:p>
            <a:pPr marL="0" indent="0">
              <a:buNone/>
            </a:pPr>
            <a:r>
              <a:rPr lang="ru-RU" sz="2000" dirty="0" smtClean="0"/>
              <a:t>      1</a:t>
            </a:r>
            <a:r>
              <a:rPr lang="ru-RU" sz="2000" dirty="0"/>
              <a:t>.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Актуальность: </a:t>
            </a:r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актуальна в связи с высоким падением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рождаемости в селе. Раньше в нашем поселке был обычай иметь много детей, неимение детей считалось самым большим несчастьем и рассматривалось как наказание.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Трудно, очень трудно, даже на миг представить, что теперь на пустынном предгорье правого берега реки кипела и бурлила когда-то жизнь десятков тысяч людей. Жизнь, полная опасностей, превратностей судьбы, жизнь землепроходцев, воинов, дипломатов, торговцев, учителей и рабочих. Этот город сыграл в исторической судьбе области прогрессивную роль. Многое пришлось испытать и видеть нашему городу, он знал славу взлета и горечь падения.</a:t>
            </a:r>
          </a:p>
          <a:p>
            <a:r>
              <a:rPr lang="ru-RU" sz="20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исследование истории моего города, его славной страницы в истории - актуальная тема для изучения культурного наследия и краеведения нашей области.</a:t>
            </a:r>
          </a:p>
        </p:txBody>
      </p:sp>
    </p:spTree>
    <p:extLst>
      <p:ext uri="{BB962C8B-B14F-4D97-AF65-F5344CB8AC3E}">
        <p14:creationId xmlns:p14="http://schemas.microsoft.com/office/powerpoint/2010/main" val="32762215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01000" cy="1216025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обоснования актуальности темы исследования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В зеленой зоне поселка с каждым годом увеличивается число пораженных насекомыми и их личинками деревьев. Есть необходимость в сохранении, восстановлении и расширении зеленого массива. Так как рыжие лесные муравьи являются «санитарами» леса и могут помочь его сохранению, </a:t>
            </a:r>
            <a:r>
              <a:rPr lang="ru-RU" b="1" dirty="0">
                <a:solidFill>
                  <a:schemeClr val="accent6"/>
                </a:solidFill>
                <a:latin typeface="Times New Roman"/>
              </a:rPr>
              <a:t>проведение моего исследования актуально</a:t>
            </a:r>
            <a:r>
              <a:rPr lang="ru-RU" dirty="0">
                <a:solidFill>
                  <a:schemeClr val="accent6"/>
                </a:solidFill>
                <a:latin typeface="Times New Roman"/>
              </a:rPr>
              <a:t>.</a:t>
            </a:r>
            <a:endParaRPr lang="ru-RU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469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01000" cy="1216025"/>
          </a:xfrm>
        </p:spPr>
        <p:txBody>
          <a:bodyPr/>
          <a:lstStyle/>
          <a:p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обоснования актуальности темы исследования</a:t>
            </a:r>
            <a:b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267200"/>
          </a:xfrm>
        </p:spPr>
        <p:txBody>
          <a:bodyPr/>
          <a:lstStyle/>
          <a:p>
            <a:r>
              <a:rPr lang="ru-RU" sz="2000" dirty="0">
                <a:solidFill>
                  <a:srgbClr val="000000"/>
                </a:solidFill>
                <a:latin typeface="Times New Roman"/>
              </a:rPr>
              <a:t>По статистическим данным в России происходит резкое ухудшение здоровья детей. 30-35% детей, поступающих в школу, уже имеют хронические заболевания. За годы обучения в школе в 5 раз возрастает число детей с нарушениями опорно-двигательного аппарата. Существует много факторов, влияющих на такие нарушения здоровья. Считается, что ученик начальных классов не должен поднимать тяжести более 1/10 своего собственного веса.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Times New Roman"/>
              </a:rPr>
              <a:t>Изучая тему «Масса тела» я выполняла практическую работу: измеряла массу разных тел, и очень заинтересовалась, почему масса такая разная. Учитель предложил мне исследовать этот вопрос, проверить, соответствуют ли рюкзаки, которые носят наши одноклассники данным требованиям.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>
                <a:solidFill>
                  <a:srgbClr val="000000"/>
                </a:solidFill>
                <a:latin typeface="Times New Roman"/>
              </a:rPr>
              <a:t>Так как здоровье ребенка всегда имеет большое значение и ценность для родителей и общества в целом, </a:t>
            </a:r>
            <a:r>
              <a:rPr lang="ru-RU" sz="2000" b="1" dirty="0">
                <a:solidFill>
                  <a:srgbClr val="000000"/>
                </a:solidFill>
                <a:latin typeface="Times New Roman"/>
              </a:rPr>
              <a:t>моя исследовательская работа актуальна</a:t>
            </a:r>
            <a:r>
              <a:rPr lang="ru-RU" sz="2000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594034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актуальности проблемы исследования во введении исследовательской работы записывают </a:t>
            </a:r>
            <a:r>
              <a:rPr lang="ru-RU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 и предмет </a:t>
            </a:r>
            <a:r>
              <a:rPr lang="ru-RU" sz="4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исследования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9077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2481"/>
            <a:ext cx="8001000" cy="1216025"/>
          </a:xfrm>
        </p:spPr>
        <p:txBody>
          <a:bodyPr/>
          <a:lstStyle/>
          <a:p>
            <a:r>
              <a:rPr lang="ru-RU" sz="4800" b="1" dirty="0" err="1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Обьект</a:t>
            </a:r>
            <a:r>
              <a:rPr lang="ru-RU" sz="48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 исследования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388226" cy="4268688"/>
          </a:xfrm>
        </p:spPr>
        <p:txBody>
          <a:bodyPr/>
          <a:lstStyle/>
          <a:p>
            <a:pPr algn="just"/>
            <a:r>
              <a:rPr lang="ru-RU" b="1" u="sng" dirty="0" err="1">
                <a:solidFill>
                  <a:schemeClr val="accent6"/>
                </a:solidFill>
                <a:latin typeface="Times New Roman"/>
              </a:rPr>
              <a:t>Обьект</a:t>
            </a:r>
            <a:r>
              <a:rPr lang="ru-RU" b="1" u="sng" dirty="0">
                <a:solidFill>
                  <a:schemeClr val="accent6"/>
                </a:solidFill>
                <a:latin typeface="Times New Roman"/>
              </a:rPr>
              <a:t> исследования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- это то, что будет взято </a:t>
            </a: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Вами для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изучения и исследования. Это не обязательно может быть какой-либо неживой предмет или живое существо. Объектом исследования может быть процесс или явление действительности.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/>
              </a:rPr>
              <a:t>Обычно название объекта исследования содержится в ответе на вопрос: </a:t>
            </a:r>
            <a:r>
              <a:rPr lang="ru-RU" sz="4800" u="sng" dirty="0">
                <a:solidFill>
                  <a:schemeClr val="accent6"/>
                </a:solidFill>
                <a:latin typeface="Times New Roman"/>
              </a:rPr>
              <a:t>что рассматривается?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458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Предмет исследования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Clr>
                <a:srgbClr val="CC0000"/>
              </a:buClr>
            </a:pPr>
            <a:r>
              <a:rPr lang="ru-RU" b="1" u="sng" dirty="0">
                <a:solidFill>
                  <a:schemeClr val="accent6"/>
                </a:solidFill>
                <a:latin typeface="Times New Roman"/>
              </a:rPr>
              <a:t>Предмет исследования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— это особая проблема, </a:t>
            </a:r>
            <a:r>
              <a:rPr lang="ru-RU" u="sng" dirty="0">
                <a:solidFill>
                  <a:srgbClr val="000000"/>
                </a:solidFill>
                <a:latin typeface="Times New Roman"/>
              </a:rPr>
              <a:t>отдельные стороны объекта, его свойства и особенности,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которые, не выходя за рамки исследуемого объекта, будут исследованы в работе.</a:t>
            </a:r>
          </a:p>
          <a:p>
            <a:pPr lvl="0" algn="just">
              <a:buClr>
                <a:srgbClr val="CC0000"/>
              </a:buClr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Обычно </a:t>
            </a:r>
            <a:r>
              <a:rPr lang="ru-RU" b="1" u="sng" dirty="0">
                <a:solidFill>
                  <a:schemeClr val="accent6"/>
                </a:solidFill>
                <a:latin typeface="Times New Roman"/>
              </a:rPr>
              <a:t>название предмета исследования</a:t>
            </a:r>
            <a:r>
              <a:rPr lang="ru-RU" dirty="0">
                <a:solidFill>
                  <a:schemeClr val="accent6"/>
                </a:solidFill>
                <a:latin typeface="Times New Roman"/>
              </a:rPr>
              <a:t> 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содержится в ответе на вопрос: </a:t>
            </a:r>
            <a:r>
              <a:rPr lang="ru-RU" sz="4800" b="1" u="sng" dirty="0">
                <a:solidFill>
                  <a:srgbClr val="002060"/>
                </a:solidFill>
                <a:latin typeface="Times New Roman"/>
              </a:rPr>
              <a:t>что изучается?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2036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535699"/>
              </p:ext>
            </p:extLst>
          </p:nvPr>
        </p:nvGraphicFramePr>
        <p:xfrm>
          <a:off x="107503" y="188642"/>
          <a:ext cx="9036496" cy="6733728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4518248"/>
                <a:gridCol w="4518248"/>
              </a:tblGrid>
              <a:tr h="37204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исследования:</a:t>
                      </a:r>
                    </a:p>
                  </a:txBody>
                  <a:tcPr marL="42893" marR="42893" marT="42893" marB="42893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исследования:</a:t>
                      </a:r>
                    </a:p>
                  </a:txBody>
                  <a:tcPr marL="42893" marR="42893" marT="42893" marB="42893" anchor="ctr"/>
                </a:tc>
              </a:tr>
              <a:tr h="296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 магнитов</a:t>
                      </a:r>
                    </a:p>
                  </a:txBody>
                  <a:tcPr marL="42893" marR="6128" marT="6128" marB="6128"/>
                </a:tc>
              </a:tr>
              <a:tr h="579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гора </a:t>
                      </a:r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Чатырдаг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легенды и мифы о горе Чатырдаг</a:t>
                      </a:r>
                    </a:p>
                  </a:txBody>
                  <a:tcPr marL="42893" marR="6128" marT="6128" marB="6128"/>
                </a:tc>
              </a:tr>
              <a:tr h="86289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тригонометрические уравнения и их системы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отбора корней в тригонометрических уравнениях и системах</a:t>
                      </a:r>
                    </a:p>
                  </a:txBody>
                  <a:tcPr marL="42893" marR="6128" marT="6128" marB="6128"/>
                </a:tc>
              </a:tr>
              <a:tr h="579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учащиеся и преподаватели школы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зависимость от СМС</a:t>
                      </a:r>
                    </a:p>
                  </a:txBody>
                  <a:tcPr marL="42893" marR="6128" marT="6128" marB="6128"/>
                </a:tc>
              </a:tr>
              <a:tr h="862899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английские предложения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и причины расположения слов в английских предложениях</a:t>
                      </a:r>
                    </a:p>
                  </a:txBody>
                  <a:tcPr marL="42893" marR="6128" marT="6128" marB="6128"/>
                </a:tc>
              </a:tr>
              <a:tr h="296074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семейно-родовые обычаи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родинный</a:t>
                      </a: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ритуал</a:t>
                      </a:r>
                    </a:p>
                  </a:txBody>
                  <a:tcPr marL="42893" marR="6128" marT="6128" marB="6128"/>
                </a:tc>
              </a:tr>
              <a:tr h="1146311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социальные сироты, находящиеся в реабилитационном центре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процесс социальной поддержки и защиты детей-сирот и детей, оставшихся без попечения родителей</a:t>
                      </a:r>
                    </a:p>
                  </a:txBody>
                  <a:tcPr marL="42893" marR="6128" marT="6128" marB="6128"/>
                </a:tc>
              </a:tr>
              <a:tr h="579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глаз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свойства и структура глаза как оптического инструмента</a:t>
                      </a:r>
                    </a:p>
                  </a:txBody>
                  <a:tcPr marL="42893" marR="6128" marT="6128" marB="6128"/>
                </a:tc>
              </a:tr>
              <a:tr h="579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микроклимат учебных помещений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микроклимата в учебных помещениях</a:t>
                      </a:r>
                    </a:p>
                  </a:txBody>
                  <a:tcPr marL="42893" marR="6128" marT="6128" marB="6128"/>
                </a:tc>
              </a:tr>
              <a:tr h="579486"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магнитное поле</a:t>
                      </a:r>
                    </a:p>
                  </a:txBody>
                  <a:tcPr marL="42893" marR="6128" marT="6128" marB="6128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магнитное поле в школьных учебных кабинетах</a:t>
                      </a:r>
                    </a:p>
                  </a:txBody>
                  <a:tcPr marL="42893" marR="6128" marT="6128" marB="61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09186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Цель исследовательской работы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96855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желаемый конечный результат, который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достичь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итоге своей работы.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описывается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Вами во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Введении исследовательской работы простыми словами и одним-двумя предложениями!</a:t>
            </a: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9325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107504" y="692150"/>
            <a:ext cx="871296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49263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GB" altLang="ru-RU" sz="4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en-GB" alt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000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defTabSz="449263" eaLnBrk="1" fontAlgn="base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000" dirty="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формулируется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кратко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предельно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точно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выражая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основное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намеревается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сделать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исследователь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конкретизируется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развивается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задачах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 </a:t>
            </a: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соответствует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поставить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целью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выявить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установить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обосновать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  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уточнить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разработать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93157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04800"/>
            <a:ext cx="8856984" cy="1216025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Простая схема составления цели исследовательской работы (проекта):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460234" cy="42672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Выберите одно из слов типа:</a:t>
            </a:r>
          </a:p>
          <a:p>
            <a:r>
              <a:rPr lang="ru-RU" sz="32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изучить, исследовать, выяснить, выявить, определить, проанализировать, установить, показать, проверить, привлечь к проблеме, обосновать, обобщить, описать, узнать и др</a:t>
            </a:r>
            <a:r>
              <a:rPr lang="ru-RU" sz="3200" b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Добавьте название объекта исследования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54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23528" y="266701"/>
            <a:ext cx="8280920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</a:t>
            </a:r>
            <a:r>
              <a:rPr lang="en-GB" alt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</a:t>
            </a:r>
            <a:r>
              <a:rPr lang="en-GB" alt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рассматриваем</a:t>
            </a:r>
            <a:r>
              <a:rPr lang="en-GB" altLang="ru-RU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215900" y="1700213"/>
            <a:ext cx="8567738" cy="4475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0200" indent="-330200" eaLnBrk="0" hangingPunct="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331788" algn="l"/>
                <a:tab pos="779463" algn="l"/>
                <a:tab pos="1228725" algn="l"/>
                <a:tab pos="1677988" algn="l"/>
                <a:tab pos="2127250" algn="l"/>
                <a:tab pos="2576513" algn="l"/>
                <a:tab pos="3025775" algn="l"/>
                <a:tab pos="3475038" algn="l"/>
                <a:tab pos="3924300" algn="l"/>
                <a:tab pos="4373563" algn="l"/>
                <a:tab pos="4822825" algn="l"/>
                <a:tab pos="5272088" algn="l"/>
                <a:tab pos="5721350" algn="l"/>
                <a:tab pos="6170613" algn="l"/>
                <a:tab pos="6619875" algn="l"/>
                <a:tab pos="7069138" algn="l"/>
                <a:tab pos="7518400" algn="l"/>
                <a:tab pos="7967663" algn="l"/>
                <a:tab pos="8416925" algn="l"/>
                <a:tab pos="8866188" algn="l"/>
                <a:tab pos="9315450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000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типы творческих работ </a:t>
            </a:r>
            <a:endParaRPr lang="ru-RU" altLang="ru-RU" sz="32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Общая </a:t>
            </a: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схема хода научного исследования</a:t>
            </a:r>
          </a:p>
          <a:p>
            <a:pPr defTabSz="449263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endParaRPr lang="en-GB" altLang="ru-RU" sz="3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ru-RU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en-GB" altLang="ru-RU" sz="3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актуальности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GB" altLang="ru-RU" sz="3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alt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изучать</a:t>
            </a:r>
            <a:r>
              <a:rPr lang="en-GB" alt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литературу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определить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гипотезу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сформулировать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•"/>
            </a:pP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определить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3200" b="1" dirty="0" err="1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en-GB" altLang="ru-RU" sz="3200" b="1" dirty="0">
                <a:solidFill>
                  <a:srgbClr val="FF3333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</a:pPr>
            <a:endParaRPr lang="en-GB" altLang="ru-RU" b="1" dirty="0">
              <a:solidFill>
                <a:srgbClr val="FF0000"/>
              </a:solidFill>
              <a:latin typeface="Calibri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122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268760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цели 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u="sng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улиц нашего села и продемонстрировать уличные достопримечательности.</a:t>
            </a:r>
          </a:p>
          <a:p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основные параметры микроклимата кабинетов школы.</a:t>
            </a:r>
          </a:p>
          <a:p>
            <a:r>
              <a:rPr lang="ru-RU" sz="2400" u="sng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железа и меди в продуктах питания, употребляемых нами ежедневно.</a:t>
            </a:r>
          </a:p>
          <a:p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истории и роли города в истории страны на ее восточных рубежах.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и узнать легенды и мифы о горах, являющимися местом поклонения местного народа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Исследовать значение пластиковых бутылок в жизни человека и природы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8282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цели 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928992" cy="4267200"/>
          </a:xfrm>
        </p:spPr>
        <p:txBody>
          <a:bodyPr/>
          <a:lstStyle/>
          <a:p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 выращивания кристаллов из соли и медного купороса</a:t>
            </a:r>
          </a:p>
          <a:p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поведение детенышей серых балтийских тюленей в условиях вольерного содержания в зоопарке.</a:t>
            </a:r>
          </a:p>
          <a:p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проблему социального сиротства и как в частности эти вопросы решаются в нашем районе.</a:t>
            </a:r>
          </a:p>
          <a:p>
            <a:r>
              <a:rPr lang="ru-RU" sz="2400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пищевой рацион школьников – старшеклассников.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проблему появления социального сиротства.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влияние парной бани на оздоровление.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Изучить условия Центра социальной помощи семье и детям нашего города, где пребывают дети - социальные сироты.</a:t>
            </a:r>
          </a:p>
        </p:txBody>
      </p:sp>
    </p:spTree>
    <p:extLst>
      <p:ext uri="{BB962C8B-B14F-4D97-AF65-F5344CB8AC3E}">
        <p14:creationId xmlns:p14="http://schemas.microsoft.com/office/powerpoint/2010/main" val="39615999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цели 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СМС-мании на психику человека.</a:t>
            </a:r>
          </a:p>
          <a:p>
            <a:r>
              <a:rPr lang="ru-RU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влияние веса рюкзака школьника на состояние его здоровья.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условия, необходимые для произрастания спор плесневого гриба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мукора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закономерности явления ...</a:t>
            </a:r>
          </a:p>
        </p:txBody>
      </p:sp>
    </p:spTree>
    <p:extLst>
      <p:ext uri="{BB962C8B-B14F-4D97-AF65-F5344CB8AC3E}">
        <p14:creationId xmlns:p14="http://schemas.microsoft.com/office/powerpoint/2010/main" val="38914420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цели 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52600"/>
            <a:ext cx="8856984" cy="4267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ru-RU" sz="2400" b="1" u="sng" dirty="0">
                <a:solidFill>
                  <a:schemeClr val="accent6"/>
                </a:solidFill>
                <a:latin typeface="Times New Roman"/>
              </a:rPr>
              <a:t>Определить</a:t>
            </a:r>
            <a:r>
              <a:rPr lang="ru-RU" sz="2400" u="sng" dirty="0">
                <a:solidFill>
                  <a:schemeClr val="accent6"/>
                </a:solidFill>
                <a:latin typeface="Times New Roman"/>
              </a:rPr>
              <a:t> </a:t>
            </a:r>
            <a:r>
              <a:rPr lang="ru-RU" sz="2400" dirty="0">
                <a:solidFill>
                  <a:srgbClr val="1F170A"/>
                </a:solidFill>
                <a:latin typeface="Times New Roman"/>
              </a:rPr>
              <a:t>зависимость от СМС среди учащихся и учителей школы.</a:t>
            </a: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chemeClr val="accent6"/>
                </a:solidFill>
                <a:latin typeface="Times New Roman"/>
              </a:rPr>
              <a:t>Определить фирму </a:t>
            </a:r>
            <a:r>
              <a:rPr lang="ru-RU" sz="2400" dirty="0">
                <a:solidFill>
                  <a:srgbClr val="1F170A"/>
                </a:solidFill>
                <a:latin typeface="Times New Roman"/>
              </a:rPr>
              <a:t>- производитель, выпускающую яблочные соки соответствующие нормативам по содержанию железа и меди.</a:t>
            </a: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chemeClr val="accent6"/>
                </a:solidFill>
                <a:latin typeface="Times New Roman"/>
              </a:rPr>
              <a:t>Определить </a:t>
            </a:r>
            <a:r>
              <a:rPr lang="ru-RU" sz="2400" dirty="0">
                <a:solidFill>
                  <a:srgbClr val="1F170A"/>
                </a:solidFill>
                <a:latin typeface="Times New Roman"/>
              </a:rPr>
              <a:t>сходство людей и птиц.</a:t>
            </a: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chemeClr val="accent6"/>
                </a:solidFill>
                <a:latin typeface="Times New Roman"/>
              </a:rPr>
              <a:t>Определение </a:t>
            </a:r>
            <a:r>
              <a:rPr lang="ru-RU" sz="2400" dirty="0">
                <a:solidFill>
                  <a:srgbClr val="1F170A"/>
                </a:solidFill>
                <a:latin typeface="Times New Roman"/>
              </a:rPr>
              <a:t>причин нарушения осанки у детей-подростков.</a:t>
            </a:r>
          </a:p>
          <a:p>
            <a:pPr>
              <a:buFont typeface="Arial"/>
              <a:buChar char="•"/>
            </a:pPr>
            <a:r>
              <a:rPr lang="ru-RU" sz="2400" b="1" dirty="0">
                <a:solidFill>
                  <a:schemeClr val="accent6"/>
                </a:solidFill>
                <a:latin typeface="Times New Roman"/>
              </a:rPr>
              <a:t>Определить роль </a:t>
            </a:r>
            <a:r>
              <a:rPr lang="ru-RU" sz="2400" dirty="0">
                <a:solidFill>
                  <a:srgbClr val="1F170A"/>
                </a:solidFill>
                <a:latin typeface="Times New Roman"/>
              </a:rPr>
              <a:t>птиц в жизни людей.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1F170A"/>
                </a:solidFill>
                <a:latin typeface="Times New Roman"/>
              </a:rPr>
              <a:t>Определение качества продуктов быстрого приготовления.</a:t>
            </a:r>
          </a:p>
          <a:p>
            <a:pPr>
              <a:buFont typeface="Arial"/>
              <a:buChar char="•"/>
            </a:pPr>
            <a:r>
              <a:rPr lang="ru-RU" sz="2400" dirty="0">
                <a:solidFill>
                  <a:srgbClr val="1F170A"/>
                </a:solidFill>
                <a:latin typeface="Times New Roman"/>
              </a:rPr>
              <a:t>Определение продуктов, не содержащих вредных пищевых добавок и продуктов, содержащих вредные пищевые добавки.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20664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цели 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тайну невидимок и почувствовать себя волшебницей.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почему хамелеон считается необычным животным.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что за птица напала на воробья, выявить особенности этой птицы.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почему именно орёл изображён на гербе России.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Узнать, что такое Солнце и показать его значение в жизни человека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77234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2672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ru-RU" sz="2800" b="1" u="sng" dirty="0">
                <a:solidFill>
                  <a:schemeClr val="accent6"/>
                </a:solidFill>
                <a:latin typeface="Times New Roman"/>
              </a:rPr>
              <a:t>Выяснить</a:t>
            </a:r>
            <a:r>
              <a:rPr lang="ru-RU" sz="2800" u="sng" dirty="0">
                <a:solidFill>
                  <a:srgbClr val="1F170A"/>
                </a:solidFill>
                <a:latin typeface="Times New Roman"/>
              </a:rPr>
              <a:t> 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секреты создания мультипликационных фильмов.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1F170A"/>
                </a:solidFill>
                <a:latin typeface="Times New Roman"/>
              </a:rPr>
              <a:t>Выяснить, какими свойствами обладают магниты и как их используют люди.</a:t>
            </a:r>
          </a:p>
          <a:p>
            <a:pPr>
              <a:buFont typeface="Arial"/>
              <a:buChar char="•"/>
            </a:pPr>
            <a:r>
              <a:rPr lang="ru-RU" sz="2800" b="1" u="sng" dirty="0">
                <a:solidFill>
                  <a:schemeClr val="accent6"/>
                </a:solidFill>
                <a:latin typeface="Times New Roman"/>
              </a:rPr>
              <a:t>Проанализировать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 основные способы и механизмы решения проблем детей-сирот и детей, оставшихся без попечения родителей государством.</a:t>
            </a:r>
          </a:p>
          <a:p>
            <a:pPr>
              <a:buFont typeface="Arial"/>
              <a:buChar char="•"/>
            </a:pPr>
            <a:r>
              <a:rPr lang="ru-RU" sz="2800" dirty="0">
                <a:solidFill>
                  <a:srgbClr val="1F170A"/>
                </a:solidFill>
                <a:latin typeface="Times New Roman"/>
              </a:rPr>
              <a:t>Проанализировать особенности использования диалектной лексики в повести В.П. Астафьева «Последний поклон</a:t>
            </a:r>
            <a:r>
              <a:rPr lang="ru-RU" sz="2800" dirty="0" smtClean="0">
                <a:solidFill>
                  <a:srgbClr val="1F170A"/>
                </a:solidFill>
                <a:latin typeface="Times New Roman"/>
              </a:rPr>
              <a:t>».</a:t>
            </a:r>
            <a:endParaRPr lang="ru-RU" sz="2800" dirty="0">
              <a:solidFill>
                <a:srgbClr val="1F170A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404412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01000" cy="1216025"/>
          </a:xfrm>
        </p:spPr>
        <p:txBody>
          <a:bodyPr/>
          <a:lstStyle/>
          <a:p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формулировок </a:t>
            </a:r>
            <a:r>
              <a:rPr lang="ru-RU" sz="40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 работы:</a:t>
            </a:r>
            <a:br>
              <a:rPr lang="ru-RU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CC0000"/>
              </a:buClr>
              <a:buFont typeface="Arial"/>
              <a:buChar char="•"/>
            </a:pPr>
            <a:r>
              <a:rPr lang="ru-RU" sz="2800" b="1" u="sng" dirty="0">
                <a:solidFill>
                  <a:schemeClr val="accent6"/>
                </a:solidFill>
                <a:latin typeface="Times New Roman"/>
              </a:rPr>
              <a:t>Показать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 содержание нитратов и нитритов в продуктах питания.</a:t>
            </a:r>
          </a:p>
          <a:p>
            <a:pPr lvl="0">
              <a:buClr>
                <a:srgbClr val="CC0000"/>
              </a:buClr>
              <a:buFont typeface="Arial"/>
              <a:buChar char="•"/>
            </a:pPr>
            <a:r>
              <a:rPr lang="ru-RU" sz="2800" dirty="0">
                <a:solidFill>
                  <a:srgbClr val="1F170A"/>
                </a:solidFill>
                <a:latin typeface="Times New Roman"/>
              </a:rPr>
              <a:t>Показать отражение исторических событий страны в творчестве моего прадедушки.</a:t>
            </a:r>
          </a:p>
          <a:p>
            <a:pPr lvl="0">
              <a:buClr>
                <a:srgbClr val="CC0000"/>
              </a:buClr>
              <a:buFont typeface="Arial"/>
              <a:buChar char="•"/>
            </a:pPr>
            <a:r>
              <a:rPr lang="ru-RU" sz="2800" b="1" u="sng" dirty="0">
                <a:solidFill>
                  <a:schemeClr val="accent6"/>
                </a:solidFill>
                <a:latin typeface="Times New Roman"/>
              </a:rPr>
              <a:t>Привлечь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 внимание </a:t>
            </a:r>
            <a:r>
              <a:rPr lang="ru-RU" sz="2800" dirty="0" smtClean="0">
                <a:solidFill>
                  <a:srgbClr val="1F170A"/>
                </a:solidFill>
                <a:latin typeface="Times New Roman"/>
              </a:rPr>
              <a:t>обучающихся 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к проблеме сохранения здоровья глаз и хорошего зрения.</a:t>
            </a:r>
          </a:p>
          <a:p>
            <a:pPr lvl="0">
              <a:buClr>
                <a:srgbClr val="CC0000"/>
              </a:buClr>
              <a:buFont typeface="Arial"/>
              <a:buChar char="•"/>
            </a:pPr>
            <a:r>
              <a:rPr lang="ru-RU" sz="2800" u="sng" dirty="0">
                <a:solidFill>
                  <a:schemeClr val="accent6"/>
                </a:solidFill>
                <a:latin typeface="Times New Roman"/>
              </a:rPr>
              <a:t>Привлечь 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к проблеме бездомных животных нашего города.</a:t>
            </a:r>
          </a:p>
          <a:p>
            <a:pPr lvl="0">
              <a:buClr>
                <a:srgbClr val="CC0000"/>
              </a:buClr>
              <a:buFont typeface="Arial"/>
              <a:buChar char="•"/>
            </a:pPr>
            <a:r>
              <a:rPr lang="ru-RU" sz="2800" b="1" dirty="0">
                <a:solidFill>
                  <a:schemeClr val="accent6"/>
                </a:solidFill>
                <a:latin typeface="Times New Roman"/>
              </a:rPr>
              <a:t>Доказать</a:t>
            </a:r>
            <a:r>
              <a:rPr lang="ru-RU" sz="2800" dirty="0">
                <a:solidFill>
                  <a:schemeClr val="accent6"/>
                </a:solidFill>
                <a:latin typeface="Times New Roman"/>
              </a:rPr>
              <a:t>,</a:t>
            </a:r>
            <a:r>
              <a:rPr lang="ru-RU" sz="2800" dirty="0">
                <a:solidFill>
                  <a:srgbClr val="1F170A"/>
                </a:solidFill>
                <a:latin typeface="Times New Roman"/>
              </a:rPr>
              <a:t> что среди растений встречаются хищники.</a:t>
            </a:r>
          </a:p>
          <a:p>
            <a:pPr lvl="0">
              <a:buClr>
                <a:srgbClr val="CC0000"/>
              </a:buClr>
            </a:pPr>
            <a:endParaRPr lang="ru-RU" sz="2800" dirty="0">
              <a:solidFill>
                <a:srgbClr val="000000"/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599752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42875"/>
            <a:ext cx="6534472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Определение  гипотезы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28625" y="1500188"/>
            <a:ext cx="8572500" cy="47085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</a:rPr>
              <a:t>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</a:rPr>
              <a:t> </a:t>
            </a:r>
            <a:r>
              <a:rPr lang="ru-RU" altLang="ru-RU" sz="2400" b="1" dirty="0" smtClean="0">
                <a:solidFill>
                  <a:schemeClr val="accent6"/>
                </a:solidFill>
                <a:latin typeface="Times New Roman" pitchFamily="18" charset="0"/>
              </a:rPr>
              <a:t>Гипотеза (древне греч.) - это «основание,  предположение». В современной научной  практике   гипотеза определяется как научно обоснованное  предположение об условиях решения проблемы.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dirty="0" smtClean="0">
                <a:latin typeface="Times New Roman" pitchFamily="18" charset="0"/>
              </a:rPr>
              <a:t>        </a:t>
            </a:r>
            <a:r>
              <a:rPr lang="ru-RU" altLang="ru-RU" sz="2400" b="1" dirty="0" smtClean="0">
                <a:latin typeface="Times New Roman" pitchFamily="18" charset="0"/>
              </a:rPr>
              <a:t>Гипотеза должна соответствовать ряду требований: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                        - быть проверяемой;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                        - содержать предположение;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                        - быть логически непротиворечивой;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                        - соответствовать фактам.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   При формулировке гипотезы обычно  используются словесные конструкции вида: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400" b="1" dirty="0" smtClean="0">
                <a:latin typeface="Times New Roman" pitchFamily="18" charset="0"/>
              </a:rPr>
              <a:t>     </a:t>
            </a:r>
            <a:r>
              <a:rPr lang="ru-RU" altLang="ru-RU" sz="2400" b="1" dirty="0" smtClean="0">
                <a:solidFill>
                  <a:srgbClr val="FF0000"/>
                </a:solidFill>
                <a:latin typeface="Times New Roman" pitchFamily="18" charset="0"/>
              </a:rPr>
              <a:t>«если…, то….»; «так…, как..»; «при условии,  что…».</a:t>
            </a:r>
          </a:p>
        </p:txBody>
      </p:sp>
    </p:spTree>
    <p:extLst>
      <p:ext uri="{BB962C8B-B14F-4D97-AF65-F5344CB8AC3E}">
        <p14:creationId xmlns:p14="http://schemas.microsoft.com/office/powerpoint/2010/main" val="250845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360362" y="1340768"/>
            <a:ext cx="8676134" cy="525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b="1" dirty="0" smtClean="0">
              <a:solidFill>
                <a:srgbClr val="0000FF"/>
              </a:solidFill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нее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включа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ют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понятия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категории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являющиеся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неоднозначными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включать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слишком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положений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одно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основное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редко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е.</a:t>
            </a: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Гипотеза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должна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соответствовать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фактам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проверяемой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соответствовать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широкому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кругу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явлений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лучше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избегать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ценностных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суждений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Правдоподобность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т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сть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соответствие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уже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имеющимся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знаниям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GB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проблеме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eaLnBrk="1" fontAlgn="base" hangingPunct="1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GB" altLang="ru-RU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роверяемость</a:t>
            </a: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alt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540"/>
            <a:ext cx="8001000" cy="1216025"/>
          </a:xfrm>
        </p:spPr>
        <p:txBody>
          <a:bodyPr/>
          <a:lstStyle/>
          <a:p>
            <a:pPr lvl="0" defTabSz="449263" eaLnBrk="1" hangingPunct="1">
              <a:lnSpc>
                <a:spcPct val="84000"/>
              </a:lnSpc>
            </a:pPr>
            <a:r>
              <a:rPr lang="en-GB" altLang="ru-RU" sz="4400" b="1" kern="12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Требования</a:t>
            </a:r>
            <a:r>
              <a:rPr lang="en-GB" altLang="ru-RU" sz="4400" b="1" kern="1200" dirty="0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к </a:t>
            </a:r>
            <a:r>
              <a:rPr lang="en-GB" altLang="ru-RU" sz="4400" b="1" kern="1200" dirty="0" err="1">
                <a:solidFill>
                  <a:srgbClr val="00206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гипотезе</a:t>
            </a:r>
            <a:endParaRPr lang="en-GB" altLang="ru-RU" sz="4400" b="1" kern="1200" dirty="0">
              <a:solidFill>
                <a:srgbClr val="002060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0362" y="2276872"/>
            <a:ext cx="8180190" cy="42672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192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 («Если…, то…» или «Чем…, тем…»).</a:t>
            </a:r>
          </a:p>
        </p:txBody>
      </p:sp>
    </p:spTree>
    <p:extLst>
      <p:ext uri="{BB962C8B-B14F-4D97-AF65-F5344CB8AC3E}">
        <p14:creationId xmlns:p14="http://schemas.microsoft.com/office/powerpoint/2010/main" val="25025179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395288" y="260648"/>
            <a:ext cx="807085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5000" rIns="90000" bIns="45000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r" defTabSz="449263" eaLnBrk="1" fontAlgn="base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Исследовать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значит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видеть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видели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все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думать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думал</a:t>
            </a: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никто</a:t>
            </a:r>
            <a:endParaRPr lang="en-GB" alt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defTabSz="449263" eaLnBrk="1" fontAlgn="base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 </a:t>
            </a:r>
            <a:r>
              <a:rPr lang="en-GB" alt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Сент-Дьердьи</a:t>
            </a:r>
            <a:endParaRPr lang="en-GB" alt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defTabSz="449263" eaLnBrk="1" fontAlgn="base" hangingPunct="1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ru-RU" sz="2800" b="1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GB" altLang="ru-RU" sz="2800" b="1" dirty="0">
                <a:solidFill>
                  <a:srgbClr val="376092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endParaRPr lang="en-GB" altLang="ru-RU" b="1" dirty="0">
              <a:solidFill>
                <a:srgbClr val="37609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TextBox 4"/>
          <p:cNvSpPr txBox="1">
            <a:spLocks noChangeArrowheads="1"/>
          </p:cNvSpPr>
          <p:nvPr/>
        </p:nvSpPr>
        <p:spPr bwMode="auto">
          <a:xfrm>
            <a:off x="260668" y="1988840"/>
            <a:ext cx="8487796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3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типы творческих работ </a:t>
            </a:r>
            <a:r>
              <a:rPr lang="ru-RU" alt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обучающихся:</a:t>
            </a:r>
            <a:endParaRPr lang="ru-RU" alt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Реферат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Экспериментальная работа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Описательная работа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v"/>
            </a:pPr>
            <a:r>
              <a:rPr lang="ru-RU" altLang="ru-RU" sz="36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386070"/>
            <a:ext cx="15001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9863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" dur="5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1" dur="500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18" dur="500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.1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3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h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+.01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4" dur="5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50000">
                                          <p:val>
                                            <p:strVal val="#ppt_w/1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+.01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 additive="repl">
                                        <p:cTn id="25" dur="500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Задачи исследовательской работы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u="sng" dirty="0">
                <a:solidFill>
                  <a:srgbClr val="C00000"/>
                </a:solidFill>
                <a:latin typeface="Times New Roman"/>
              </a:rPr>
              <a:t>Задачи исследовательской работы</a:t>
            </a:r>
            <a:r>
              <a:rPr lang="ru-RU" dirty="0">
                <a:latin typeface="Times New Roman"/>
              </a:rPr>
              <a:t> - это все последовательные этапы теоретической и </a:t>
            </a:r>
            <a:r>
              <a:rPr lang="ru-RU" dirty="0" err="1">
                <a:latin typeface="Times New Roman"/>
              </a:rPr>
              <a:t>эксперементальной</a:t>
            </a:r>
            <a:r>
              <a:rPr lang="ru-RU" dirty="0">
                <a:latin typeface="Times New Roman"/>
              </a:rPr>
              <a:t> работы учащегося с начало до конца.</a:t>
            </a:r>
          </a:p>
          <a:p>
            <a:pPr algn="just"/>
            <a:r>
              <a:rPr lang="ru-RU" dirty="0">
                <a:latin typeface="Times New Roman"/>
              </a:rPr>
              <a:t>Чтобы </a:t>
            </a:r>
            <a:r>
              <a:rPr lang="ru-RU" b="1" u="sng" dirty="0">
                <a:solidFill>
                  <a:srgbClr val="C00000"/>
                </a:solidFill>
                <a:latin typeface="Times New Roman"/>
              </a:rPr>
              <a:t>определить задачи исследовательской работы</a:t>
            </a:r>
            <a:r>
              <a:rPr lang="ru-RU" dirty="0">
                <a:latin typeface="Times New Roman"/>
              </a:rPr>
              <a:t>, нужно последовательно отвечать себе на вопрос: </a:t>
            </a:r>
            <a:r>
              <a:rPr lang="ru-RU" u="sng" dirty="0">
                <a:latin typeface="Times New Roman"/>
              </a:rPr>
              <a:t>«Что мне сделать, чтобы достичь цели исследования?»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646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Задачи </a:t>
            </a:r>
            <a:r>
              <a:rPr lang="ru-RU" sz="40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исследовательского проекта</a:t>
            </a:r>
            <a:endParaRPr lang="ru-RU" sz="4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Обычно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задачи исследовательского проекта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перечисляются и начинаются словами: </a:t>
            </a:r>
            <a:r>
              <a:rPr lang="ru-RU" b="1" dirty="0">
                <a:solidFill>
                  <a:schemeClr val="accent6"/>
                </a:solidFill>
                <a:latin typeface="Times New Roman"/>
              </a:rPr>
              <a:t>выяснить, изучить, провести, узнать, проанализировать, исследовать, определить, рассмотреть, найти, предложить, выявить, измерить, сравнить, показать, собрать, сделать, составить, обобщить, описать, установить, разработать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, познакомиться и т.п.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132207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историю создания и применения пластиковых бутылок</a:t>
            </a:r>
          </a:p>
          <a:p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исторических памятников, связанных с жизнью города</a:t>
            </a:r>
          </a:p>
          <a:p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историческую значимость людей города, которые оставили след в истории области</a:t>
            </a:r>
          </a:p>
          <a:p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такое магнит и магнитная сила</a:t>
            </a:r>
          </a:p>
          <a:p>
            <a:r>
              <a:rPr lang="ru-RU" sz="2400" b="1" dirty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Выяснить,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каким образом люди используют магниты в жизни.</a:t>
            </a:r>
          </a:p>
        </p:txBody>
      </p:sp>
    </p:spTree>
    <p:extLst>
      <p:ext uri="{BB962C8B-B14F-4D97-AF65-F5344CB8AC3E}">
        <p14:creationId xmlns:p14="http://schemas.microsoft.com/office/powerpoint/2010/main" val="204979256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28800"/>
            <a:ext cx="9036496" cy="4267200"/>
          </a:xfrm>
        </p:spPr>
        <p:txBody>
          <a:bodyPr/>
          <a:lstStyle/>
          <a:p>
            <a:r>
              <a:rPr lang="ru-RU" sz="2800" b="1" dirty="0">
                <a:solidFill>
                  <a:schemeClr val="accent6"/>
                </a:solidFill>
                <a:latin typeface="Times New Roman"/>
              </a:rPr>
              <a:t>Изучить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 химические свойства пластиковых бутылок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деятельность декабристов, как первых исследователей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историю родной деревни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историю создания мультипликации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процесс создания мультфильма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исторические сведения о соли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состав мороженого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заболеваемость по медицинским карточкам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проблему появления социального сиротства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способы поедания корма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Изучить молодёжный сленг как лингвистическое явление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78298250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001000" cy="1216025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  <a:endParaRPr lang="ru-RU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712968" cy="4267200"/>
          </a:xfrm>
        </p:spPr>
        <p:txBody>
          <a:bodyPr/>
          <a:lstStyle/>
          <a:p>
            <a:r>
              <a:rPr lang="ru-RU" sz="2800" b="1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Провести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 анкетирование </a:t>
            </a:r>
            <a:r>
              <a:rPr lang="ru-RU" sz="2800" dirty="0" smtClean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обучающихся 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класса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Провести опыты с солью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Провести эксперимент "Шпионская записка"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Провести наблюдения за двигательной активностью тюленей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Провести химический эксперимент по определению наличия и количества железа и меди в яблочных соках</a:t>
            </a:r>
            <a: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  <a:t/>
            </a:r>
            <a:br>
              <a:rPr lang="ru-RU" sz="2800" dirty="0">
                <a:solidFill>
                  <a:srgbClr val="CED5DD">
                    <a:lumMod val="10000"/>
                  </a:srgbClr>
                </a:solidFill>
                <a:ea typeface="+mj-ea"/>
                <a:cs typeface="+mj-cs"/>
              </a:rPr>
            </a:br>
            <a:r>
              <a:rPr lang="ru-RU" sz="2800" dirty="0">
                <a:solidFill>
                  <a:srgbClr val="CED5DD">
                    <a:lumMod val="10000"/>
                  </a:srgbClr>
                </a:solidFill>
                <a:latin typeface="Times New Roman"/>
                <a:ea typeface="+mj-ea"/>
                <a:cs typeface="+mj-cs"/>
              </a:rPr>
              <a:t>Провести измерения основных параметров микроклимата кабинетов школы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93073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Узнать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 какие пчёлы бывают и чем они занимаются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Узнать значение соли в жизни человека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Узнать сколько лет фантику и кто его придумал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Узнать где фантик можно использовать, когда конфета уже съедена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Узнать историю мороженого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Узнать виды мороженого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Узнать какими свойствами обладают магниты.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379725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66738" y="1752600"/>
            <a:ext cx="8325742" cy="4267200"/>
          </a:xfrm>
        </p:spPr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Исследовать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вес рюкзаков школьников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Исследовать экологическое состояние почвы на пришкольной территории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Исследовать плотность заселения леса муравьями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Исследовать распространение применения компьютерного сленга среди различных социальных групп с помощью интерактивных анкет и тестирующей программы, созданной в среде программирования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Delphi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761092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Определить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калорийность исследуемых продуктов питания.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Определить температурный режим наземной части гнезда рыжего муравья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Определить вес рюкзаков школьников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Определить художественную цель, которой руководствовался писатель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Определить наиболее рациональный способ отбора корней для каждого типа заданий.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84117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задач исследовательской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Предложить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свои способы по улучшению состояния почвы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Предложить возможную замену продуктам быстрого приготовления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Предложить рекомендации по употреблению соков в асептической упаковке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Предложить биологические способы борьбы с вредителями леса для улучшения его состояния.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91339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1000" cy="1216025"/>
          </a:xfrm>
        </p:spPr>
        <p:txBody>
          <a:bodyPr/>
          <a:lstStyle/>
          <a:p>
            <a:r>
              <a:rPr lang="ru-RU" sz="54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Методы исследования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u="sng" dirty="0">
                <a:solidFill>
                  <a:srgbClr val="C00000"/>
                </a:solidFill>
                <a:latin typeface="Times New Roman"/>
              </a:rPr>
              <a:t>Методы исследования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- это способы достижения цели исследовательской работы. Иногда учащиеся используют формулировку </a:t>
            </a:r>
            <a:r>
              <a:rPr lang="ru-RU" i="1" dirty="0">
                <a:solidFill>
                  <a:srgbClr val="000000"/>
                </a:solidFill>
                <a:latin typeface="Times New Roman"/>
              </a:rPr>
              <a:t>методы исследовательской работы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или проекта.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67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6632"/>
            <a:ext cx="7632848" cy="1143000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002060"/>
                </a:solidFill>
              </a:rPr>
              <a:t>      </a:t>
            </a:r>
            <a:r>
              <a:rPr lang="ru-RU" alt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 работ  учащихся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420993" cy="561655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>
                <a:latin typeface="Times New Roman" pitchFamily="18" charset="0"/>
              </a:rPr>
              <a:t> </a:t>
            </a: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Информационно-реферативные</a:t>
            </a:r>
            <a:r>
              <a:rPr lang="ru-RU" altLang="ru-RU" sz="2000" dirty="0" smtClean="0">
                <a:latin typeface="Times New Roman" pitchFamily="18" charset="0"/>
              </a:rPr>
              <a:t> Это творческие работы, написанные на основе нескольких литературных источников с целью наиболее полного освещения какой - либо проблемы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Проблемно-реферативные</a:t>
            </a:r>
            <a:r>
              <a:rPr lang="ru-RU" altLang="ru-RU" sz="20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</a:rPr>
              <a:t>Это творческие работы,  написанные на основе нескольких литературных источников, предполагающие сопоставление данных разных источников и на основе этого собственную трактовку поставленной проблемы /элементы исследовательской работы/.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Экспериментально-творческие</a:t>
            </a:r>
            <a:r>
              <a:rPr lang="ru-RU" altLang="ru-RU" sz="2000" dirty="0" smtClean="0">
                <a:latin typeface="Times New Roman" pitchFamily="18" charset="0"/>
              </a:rPr>
              <a:t> Это работы, написанные на основе выполнения эксперимента, описанного в науке и имеющего известный результат.  Носят скорее иллюстративный характер, предполагают самостоятельную трактовку особенностей результата в зависимости от изменения исходных условий.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2000" b="1" dirty="0" smtClean="0">
                <a:solidFill>
                  <a:schemeClr val="accent6"/>
                </a:solidFill>
                <a:latin typeface="Times New Roman" pitchFamily="18" charset="0"/>
              </a:rPr>
              <a:t>Натуралистические и описательные</a:t>
            </a:r>
            <a:r>
              <a:rPr lang="ru-RU" altLang="ru-RU" sz="2000" dirty="0" smtClean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ru-RU" altLang="ru-RU" sz="2000" dirty="0" smtClean="0">
                <a:latin typeface="Times New Roman" pitchFamily="18" charset="0"/>
              </a:rPr>
              <a:t>Это творческие работы, направленные на наблюдение и качественное описание какого - либо явления, могут иметь элемент научной новизны. Отсутствие количественной методики исследования /общественно - экологическая направленность, социология и демография, психология и социальная среда и т. д.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2000" dirty="0" smtClean="0">
              <a:latin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ru-RU" sz="16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1600" dirty="0" smtClean="0">
              <a:latin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500187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1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002060"/>
                </a:solidFill>
                <a:latin typeface="Times New Roman"/>
              </a:rPr>
              <a:t>Методы исследования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/>
              </a:rPr>
              <a:t>Часто в этом разделе проводится простое перечисление методов исследовательской работы.</a:t>
            </a:r>
          </a:p>
          <a:p>
            <a:pPr algn="just"/>
            <a:r>
              <a:rPr lang="ru-RU" sz="2800" dirty="0">
                <a:solidFill>
                  <a:srgbClr val="000000"/>
                </a:solidFill>
                <a:latin typeface="Times New Roman"/>
              </a:rPr>
              <a:t>В обосновании </a:t>
            </a:r>
            <a:r>
              <a:rPr lang="ru-RU" sz="2800" b="1" u="sng" dirty="0">
                <a:solidFill>
                  <a:schemeClr val="accent6"/>
                </a:solidFill>
                <a:latin typeface="Times New Roman"/>
              </a:rPr>
              <a:t>методов проведения </a:t>
            </a:r>
            <a:r>
              <a:rPr lang="ru-RU" sz="2800" b="1" u="sng" dirty="0" smtClean="0">
                <a:solidFill>
                  <a:schemeClr val="accent6"/>
                </a:solidFill>
                <a:latin typeface="Times New Roman"/>
              </a:rPr>
              <a:t>исследования</a:t>
            </a:r>
            <a:r>
              <a:rPr lang="ru-RU" sz="2800" u="sng" dirty="0">
                <a:solidFill>
                  <a:schemeClr val="accent6"/>
                </a:solidFill>
                <a:latin typeface="Times New Roman"/>
              </a:rPr>
              <a:t> </a:t>
            </a:r>
            <a:r>
              <a:rPr lang="ru-RU" sz="2800" dirty="0" smtClean="0">
                <a:solidFill>
                  <a:srgbClr val="000000"/>
                </a:solidFill>
                <a:latin typeface="Times New Roman"/>
              </a:rPr>
              <a:t>нужно 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указать:</a:t>
            </a:r>
            <a:br>
              <a:rPr lang="ru-RU" sz="2800" dirty="0">
                <a:solidFill>
                  <a:srgbClr val="000000"/>
                </a:solidFill>
                <a:latin typeface="Times New Roman"/>
              </a:rPr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- </a:t>
            </a:r>
            <a:r>
              <a:rPr lang="ru-RU" sz="2800" dirty="0">
                <a:solidFill>
                  <a:schemeClr val="accent6"/>
                </a:solidFill>
                <a:latin typeface="Times New Roman"/>
              </a:rPr>
              <a:t>методы исследования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, которые использовались в исследовательской работе;</a:t>
            </a:r>
            <a:br>
              <a:rPr lang="ru-RU" sz="2800" dirty="0">
                <a:solidFill>
                  <a:srgbClr val="000000"/>
                </a:solidFill>
                <a:latin typeface="Times New Roman"/>
              </a:rPr>
            </a:br>
            <a:r>
              <a:rPr lang="ru-RU" sz="2800" dirty="0">
                <a:solidFill>
                  <a:srgbClr val="000000"/>
                </a:solidFill>
                <a:latin typeface="Times New Roman"/>
              </a:rPr>
              <a:t>- желательно пояснить Ваш </a:t>
            </a:r>
            <a:r>
              <a:rPr lang="ru-RU" sz="2800" b="1" dirty="0">
                <a:solidFill>
                  <a:srgbClr val="000000"/>
                </a:solidFill>
                <a:latin typeface="Times New Roman"/>
              </a:rPr>
              <a:t>выбор методов исследования</a:t>
            </a:r>
            <a:r>
              <a:rPr lang="ru-RU" sz="2800" dirty="0">
                <a:solidFill>
                  <a:srgbClr val="000000"/>
                </a:solidFill>
                <a:latin typeface="Times New Roman"/>
              </a:rPr>
              <a:t>, т.е. почему именно эти методы лучше подойдут для достижения цели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730081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методов исследования:</a:t>
            </a:r>
            <a:b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Методы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эмпирического уровня: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наблюдение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интервью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анкетирование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опрос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собеседование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тестирование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фотографирование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счет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измерение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- сравнение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23529" y="909254"/>
            <a:ext cx="84249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С помощью этих 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методов исследовательской работы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 изучаются конкретные явления, на основе которых формируются гипотезы.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54963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001000" cy="1216025"/>
          </a:xfrm>
        </p:spPr>
        <p:txBody>
          <a:bodyPr/>
          <a:lstStyle/>
          <a:p>
            <a:pPr marL="469900" lvl="0" indent="-469900">
              <a:spcBef>
                <a:spcPct val="20000"/>
              </a:spcBef>
            </a:pPr>
            <a:r>
              <a:rPr lang="ru-RU" sz="36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  <a:t>Методы экспериментально-теоретического уровня:</a:t>
            </a:r>
            <a:br>
              <a:rPr lang="ru-RU" sz="3600" b="1" dirty="0">
                <a:solidFill>
                  <a:srgbClr val="002060"/>
                </a:solidFill>
                <a:latin typeface="Times New Roman"/>
                <a:ea typeface="+mn-ea"/>
                <a:cs typeface="+mn-cs"/>
              </a:rPr>
            </a:b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</a:rPr>
              <a:t>-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>эксперимент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лабораторный опыт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анализ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моделирование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исторический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логический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синтез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индукция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дедукция</a:t>
            </a:r>
            <a:br>
              <a:rPr lang="ru-RU" sz="2400" dirty="0">
                <a:solidFill>
                  <a:srgbClr val="000000"/>
                </a:solidFill>
                <a:latin typeface="Times New Roman"/>
              </a:rPr>
            </a:br>
            <a:r>
              <a:rPr lang="ru-RU" sz="2400" dirty="0">
                <a:solidFill>
                  <a:srgbClr val="000000"/>
                </a:solidFill>
                <a:latin typeface="Times New Roman"/>
              </a:rPr>
              <a:t>- гипотетический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/>
              </a:rPr>
              <a:t>Эти методы исследования помогают не только собрать факты, но проверить их, систематизировать, выявить неслучайные зависимости и определить причины и следствия.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75385648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>
                <a:solidFill>
                  <a:srgbClr val="002060"/>
                </a:solidFill>
                <a:latin typeface="Times New Roman"/>
              </a:rPr>
              <a:t>Методы теоретического уровня:</a:t>
            </a:r>
            <a:endParaRPr lang="ru-RU" sz="54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изучение и обобщение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абстрагирование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идеализация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формализация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анализ и синтез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индукция и дедукция</a:t>
            </a:r>
          </a:p>
          <a:p>
            <a:pPr>
              <a:buFont typeface="Arial"/>
              <a:buChar char="•"/>
            </a:pPr>
            <a:r>
              <a:rPr lang="ru-RU" dirty="0">
                <a:solidFill>
                  <a:srgbClr val="1F170A"/>
                </a:solidFill>
                <a:latin typeface="Times New Roman"/>
              </a:rPr>
              <a:t>аксиоматика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</a:rPr>
              <a:t>Эти методы исследования позволяют производить логическое исследование собранных фактов, вырабатывать понятия и суждения, делать умозаключения и теоретические обобщения.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5793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записи методов исследования: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Пример1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Методы исследования: наблюдение, интервью, анализ статистики, изучение СМИ, литературы.</a:t>
            </a:r>
          </a:p>
          <a:p>
            <a:r>
              <a:rPr lang="ru-RU" dirty="0" smtClean="0">
                <a:solidFill>
                  <a:srgbClr val="000000"/>
                </a:solidFill>
                <a:latin typeface="Times New Roman"/>
              </a:rPr>
              <a:t>Пример2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.</a:t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Методы исследования:</a:t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1. теоретический: теоретический анализ литературных источников, газет;</a:t>
            </a:r>
            <a:br>
              <a:rPr lang="ru-RU" dirty="0">
                <a:solidFill>
                  <a:srgbClr val="000000"/>
                </a:solidFill>
                <a:latin typeface="Times New Roman"/>
              </a:rPr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2. эмпирический: интервью, социологический опрос-анкетирование.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8992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записи методов исследования: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dirty="0">
                <a:solidFill>
                  <a:srgbClr val="000000"/>
                </a:solidFill>
                <a:latin typeface="Times New Roman"/>
              </a:rPr>
              <a:t>Пример 3.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Методы исследования: теоретический анализ и обобщение научной литературы, периодических изданий об истории города из архивов и фондов музеев, библиотек, экскурсии в окрестностях, где происходили исторические события.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/>
              </a:rPr>
              <a:t>Пример 4.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Методы исследования: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1. библиографический анализ литературы и материалов сети </a:t>
            </a:r>
            <a:r>
              <a:rPr lang="ru-RU" sz="1800" dirty="0" err="1">
                <a:solidFill>
                  <a:srgbClr val="000000"/>
                </a:solidFill>
                <a:latin typeface="Times New Roman"/>
              </a:rPr>
              <a:t>Internet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;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2. проведение замеров температуры;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3. системный анализ;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4. выделение и синтез главных компонентов.</a:t>
            </a:r>
          </a:p>
          <a:p>
            <a:r>
              <a:rPr lang="ru-RU" sz="1800" dirty="0">
                <a:solidFill>
                  <a:srgbClr val="000000"/>
                </a:solidFill>
                <a:latin typeface="Times New Roman"/>
              </a:rPr>
              <a:t>Пример 5.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Методы исследования: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- изучение и анализ литературы;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- опрос школьников;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- проведение замеров массы рюкзака;</a:t>
            </a:r>
            <a:br>
              <a:rPr lang="ru-RU" sz="1800" dirty="0">
                <a:solidFill>
                  <a:srgbClr val="000000"/>
                </a:solidFill>
                <a:latin typeface="Times New Roman"/>
              </a:rPr>
            </a:br>
            <a:r>
              <a:rPr lang="ru-RU" sz="1800" dirty="0">
                <a:solidFill>
                  <a:srgbClr val="000000"/>
                </a:solidFill>
                <a:latin typeface="Times New Roman"/>
              </a:rPr>
              <a:t>- анализ полученных данных.</a:t>
            </a:r>
          </a:p>
        </p:txBody>
      </p:sp>
    </p:spTree>
    <p:extLst>
      <p:ext uri="{BB962C8B-B14F-4D97-AF65-F5344CB8AC3E}">
        <p14:creationId xmlns:p14="http://schemas.microsoft.com/office/powerpoint/2010/main" val="46831530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42875"/>
            <a:ext cx="6761163" cy="642938"/>
          </a:xfrm>
        </p:spPr>
        <p:txBody>
          <a:bodyPr/>
          <a:lstStyle/>
          <a:p>
            <a:pPr eaLnBrk="1" hangingPunct="1"/>
            <a:r>
              <a:rPr lang="ru-RU" alt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Методы  исследования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01061806"/>
              </p:ext>
            </p:extLst>
          </p:nvPr>
        </p:nvGraphicFramePr>
        <p:xfrm>
          <a:off x="395536" y="1247776"/>
          <a:ext cx="8468519" cy="29003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060" name="Text Box 14"/>
          <p:cNvSpPr txBox="1">
            <a:spLocks noChangeArrowheads="1"/>
          </p:cNvSpPr>
          <p:nvPr/>
        </p:nvSpPr>
        <p:spPr bwMode="auto">
          <a:xfrm>
            <a:off x="1023938" y="42402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1" name="Text Box 15"/>
          <p:cNvSpPr txBox="1">
            <a:spLocks noChangeArrowheads="1"/>
          </p:cNvSpPr>
          <p:nvPr/>
        </p:nvSpPr>
        <p:spPr bwMode="auto">
          <a:xfrm>
            <a:off x="1023938" y="41687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2" name="Rectangle 41"/>
          <p:cNvSpPr>
            <a:spLocks noChangeArrowheads="1"/>
          </p:cNvSpPr>
          <p:nvPr/>
        </p:nvSpPr>
        <p:spPr bwMode="auto">
          <a:xfrm>
            <a:off x="395535" y="4373563"/>
            <a:ext cx="2954089" cy="17272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Моделирование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Абстрагирование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Анализ и синтез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От простого к сложному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3" name="Rectangle 43"/>
          <p:cNvSpPr>
            <a:spLocks noChangeArrowheads="1"/>
          </p:cNvSpPr>
          <p:nvPr/>
        </p:nvSpPr>
        <p:spPr bwMode="auto">
          <a:xfrm>
            <a:off x="3660048" y="4339231"/>
            <a:ext cx="2303463" cy="1727200"/>
          </a:xfrm>
          <a:prstGeom prst="rect">
            <a:avLst/>
          </a:prstGeom>
          <a:solidFill>
            <a:schemeClr val="accent3">
              <a:lumMod val="95000"/>
            </a:schemeClr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Наблюдение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Сравнение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Эксперимент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Тестирование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Интервьюирование</a:t>
            </a:r>
          </a:p>
        </p:txBody>
      </p:sp>
      <p:sp>
        <p:nvSpPr>
          <p:cNvPr id="2064" name="Rectangle 45"/>
          <p:cNvSpPr>
            <a:spLocks noChangeArrowheads="1"/>
          </p:cNvSpPr>
          <p:nvPr/>
        </p:nvSpPr>
        <p:spPr bwMode="auto">
          <a:xfrm>
            <a:off x="6372225" y="4450796"/>
            <a:ext cx="2447925" cy="16557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5" name="Text Box 47"/>
          <p:cNvSpPr txBox="1">
            <a:spLocks noChangeArrowheads="1"/>
          </p:cNvSpPr>
          <p:nvPr/>
        </p:nvSpPr>
        <p:spPr bwMode="auto">
          <a:xfrm>
            <a:off x="6443663" y="57340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66" name="Text Box 50"/>
          <p:cNvSpPr txBox="1">
            <a:spLocks noChangeArrowheads="1"/>
          </p:cNvSpPr>
          <p:nvPr/>
        </p:nvSpPr>
        <p:spPr bwMode="auto">
          <a:xfrm>
            <a:off x="6334125" y="4430455"/>
            <a:ext cx="2486025" cy="1643063"/>
          </a:xfrm>
          <a:prstGeom prst="rect">
            <a:avLst/>
          </a:prstGeom>
          <a:solidFill>
            <a:schemeClr val="accent3">
              <a:lumMod val="95000"/>
            </a:schemeClr>
          </a:solidFill>
          <a:ln>
            <a:solidFill>
              <a:srgbClr val="00B050"/>
            </a:solidFill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Статистические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Сетевое </a:t>
            </a:r>
            <a:r>
              <a:rPr lang="ru-RU" altLang="ru-RU" sz="2000" b="1" dirty="0" err="1">
                <a:solidFill>
                  <a:srgbClr val="000000"/>
                </a:solidFill>
                <a:latin typeface="Times New Roman" pitchFamily="18" charset="0"/>
              </a:rPr>
              <a:t>моделиров</a:t>
            </a: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Программирование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>
                <a:solidFill>
                  <a:srgbClr val="000000"/>
                </a:solidFill>
                <a:latin typeface="Times New Roman" pitchFamily="18" charset="0"/>
              </a:rPr>
              <a:t>Визуализация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z="20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67" name="Text Box 51"/>
          <p:cNvSpPr txBox="1">
            <a:spLocks noChangeArrowheads="1"/>
          </p:cNvSpPr>
          <p:nvPr/>
        </p:nvSpPr>
        <p:spPr bwMode="auto">
          <a:xfrm>
            <a:off x="855663" y="785813"/>
            <a:ext cx="82883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b="1" dirty="0">
                <a:solidFill>
                  <a:schemeClr val="accent6"/>
                </a:solidFill>
                <a:latin typeface="Times New Roman" pitchFamily="18" charset="0"/>
              </a:rPr>
              <a:t>Метод – это способ достижения цели  исследования</a:t>
            </a:r>
          </a:p>
        </p:txBody>
      </p:sp>
      <p:sp>
        <p:nvSpPr>
          <p:cNvPr id="2068" name="Line 52"/>
          <p:cNvSpPr>
            <a:spLocks noChangeShapeType="1"/>
          </p:cNvSpPr>
          <p:nvPr/>
        </p:nvSpPr>
        <p:spPr bwMode="auto">
          <a:xfrm>
            <a:off x="1896525" y="37893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2069" name="Line 53"/>
          <p:cNvSpPr>
            <a:spLocks noChangeShapeType="1"/>
          </p:cNvSpPr>
          <p:nvPr/>
        </p:nvSpPr>
        <p:spPr bwMode="auto">
          <a:xfrm>
            <a:off x="4643438" y="3357563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entury Schoolbook" pitchFamily="18" charset="0"/>
            </a:endParaRPr>
          </a:p>
        </p:txBody>
      </p:sp>
      <p:sp>
        <p:nvSpPr>
          <p:cNvPr id="2070" name="Line 54"/>
          <p:cNvSpPr>
            <a:spLocks noChangeShapeType="1"/>
          </p:cNvSpPr>
          <p:nvPr/>
        </p:nvSpPr>
        <p:spPr bwMode="auto">
          <a:xfrm>
            <a:off x="6876256" y="35020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2829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143000" y="400050"/>
            <a:ext cx="6224588" cy="1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Общенаучные</a:t>
            </a:r>
            <a:r>
              <a:rPr lang="en-GB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ru-RU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en-GB" alt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FF0000"/>
              </a:solidFill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FF0000"/>
              </a:solidFill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 smtClean="0">
              <a:solidFill>
                <a:srgbClr val="000000"/>
              </a:solidFill>
            </a:endParaRPr>
          </a:p>
        </p:txBody>
      </p:sp>
      <p:sp>
        <p:nvSpPr>
          <p:cNvPr id="28675" name="Text Box 2"/>
          <p:cNvSpPr txBox="1">
            <a:spLocks noChangeArrowheads="1"/>
          </p:cNvSpPr>
          <p:nvPr/>
        </p:nvSpPr>
        <p:spPr bwMode="auto">
          <a:xfrm>
            <a:off x="549275" y="3419475"/>
            <a:ext cx="182563" cy="74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 Unicode MS" pitchFamily="34" charset="-128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000" smtClean="0">
              <a:solidFill>
                <a:srgbClr val="FF0000"/>
              </a:solidFill>
            </a:endParaRPr>
          </a:p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200" b="1" i="1" smtClean="0">
              <a:solidFill>
                <a:srgbClr val="FF0000"/>
              </a:solidFill>
            </a:endParaRPr>
          </a:p>
        </p:txBody>
      </p:sp>
      <p:sp>
        <p:nvSpPr>
          <p:cNvPr id="28676" name="TextBox 3"/>
          <p:cNvSpPr txBox="1">
            <a:spLocks noChangeArrowheads="1"/>
          </p:cNvSpPr>
          <p:nvPr/>
        </p:nvSpPr>
        <p:spPr bwMode="auto">
          <a:xfrm>
            <a:off x="193274" y="1756271"/>
            <a:ext cx="3567112" cy="253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Общетеоретические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Анализ и синтез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Сравнение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Аналогия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Моделирование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Классификация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Обобщение</a:t>
            </a:r>
            <a:endParaRPr lang="ru-RU" altLang="ru-RU" sz="2400" dirty="0" smtClean="0">
              <a:solidFill>
                <a:srgbClr val="000000"/>
              </a:solidFill>
              <a:latin typeface="Arial Unicode MS" pitchFamily="34" charset="-128"/>
              <a:cs typeface="Lucida Sans Unicode" pitchFamily="34" charset="0"/>
            </a:endParaRPr>
          </a:p>
        </p:txBody>
      </p:sp>
      <p:sp>
        <p:nvSpPr>
          <p:cNvPr id="28677" name="TextBox 4"/>
          <p:cNvSpPr txBox="1">
            <a:spLocks noChangeArrowheads="1"/>
          </p:cNvSpPr>
          <p:nvPr/>
        </p:nvSpPr>
        <p:spPr bwMode="auto">
          <a:xfrm>
            <a:off x="4571999" y="1782982"/>
            <a:ext cx="3500437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Социологические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Анкетирование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Интервьюирование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Экспертные оценки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Рейтинг</a:t>
            </a:r>
          </a:p>
        </p:txBody>
      </p:sp>
      <p:sp>
        <p:nvSpPr>
          <p:cNvPr id="28678" name="TextBox 5"/>
          <p:cNvSpPr txBox="1">
            <a:spLocks noChangeArrowheads="1"/>
          </p:cNvSpPr>
          <p:nvPr/>
        </p:nvSpPr>
        <p:spPr bwMode="auto">
          <a:xfrm>
            <a:off x="155574" y="4293096"/>
            <a:ext cx="4344417" cy="1798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Социально-психологические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Социометрия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Тестирование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  <a:endParaRPr lang="ru-RU" altLang="ru-RU" sz="2400" dirty="0" smtClean="0">
              <a:solidFill>
                <a:srgbClr val="000000"/>
              </a:solidFill>
              <a:latin typeface="Arial Unicode MS" pitchFamily="34" charset="-128"/>
              <a:cs typeface="Lucida Sans Unicode" pitchFamily="34" charset="0"/>
            </a:endParaRPr>
          </a:p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 sz="2400" dirty="0" smtClean="0">
              <a:solidFill>
                <a:srgbClr val="FFFFFF"/>
              </a:solidFill>
              <a:latin typeface="Arial Unicode MS" pitchFamily="34" charset="-128"/>
              <a:cs typeface="Lucida Sans Unicode" pitchFamily="34" charset="0"/>
            </a:endParaRPr>
          </a:p>
        </p:txBody>
      </p:sp>
      <p:sp>
        <p:nvSpPr>
          <p:cNvPr id="28679" name="TextBox 6"/>
          <p:cNvSpPr txBox="1">
            <a:spLocks noChangeArrowheads="1"/>
          </p:cNvSpPr>
          <p:nvPr/>
        </p:nvSpPr>
        <p:spPr bwMode="auto">
          <a:xfrm>
            <a:off x="4572000" y="4153396"/>
            <a:ext cx="314325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Математически</a:t>
            </a:r>
            <a:r>
              <a:rPr lang="ru-RU" altLang="ru-RU" sz="2400" b="1" i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Ранжирование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Шкалирование</a:t>
            </a:r>
            <a:endParaRPr lang="ru-RU" altLang="ru-RU" sz="2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Индексирование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Корреляция</a:t>
            </a:r>
          </a:p>
        </p:txBody>
      </p:sp>
    </p:spTree>
    <p:extLst>
      <p:ext uri="{BB962C8B-B14F-4D97-AF65-F5344CB8AC3E}">
        <p14:creationId xmlns:p14="http://schemas.microsoft.com/office/powerpoint/2010/main" val="229382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/>
                <a:hlinkClick r:id="rId2" tooltip="Теоретическая значимость работы"/>
              </a:rPr>
              <a:t>Теоретическая значимость работы</a:t>
            </a:r>
            <a:r>
              <a:rPr lang="ru-RU" b="1" dirty="0">
                <a:solidFill>
                  <a:srgbClr val="5B322F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5B322F"/>
                </a:solidFill>
                <a:latin typeface="Times New Roman"/>
              </a:rPr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b="1" u="sng" dirty="0">
                <a:solidFill>
                  <a:schemeClr val="accent6"/>
                </a:solidFill>
                <a:latin typeface="Times New Roman"/>
              </a:rPr>
              <a:t>Теоретическая значимость работы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 – это раскрытие теоретического значения (применения) исследовательской работы, описание того, как могут применяться полученные результаты.</a:t>
            </a:r>
          </a:p>
          <a:p>
            <a:pPr algn="just"/>
            <a:r>
              <a:rPr lang="ru-RU" sz="2400" b="1" u="sng" dirty="0">
                <a:solidFill>
                  <a:schemeClr val="accent6"/>
                </a:solidFill>
                <a:latin typeface="Times New Roman"/>
              </a:rPr>
              <a:t>Теоретическая значимость исследовательской работы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 означает ее нужность, и обычно отвечает на вопрос, чего ради эта работа делалась?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Обычно описание </a:t>
            </a:r>
            <a:r>
              <a:rPr lang="ru-RU" sz="2400" b="1" u="sng" dirty="0">
                <a:solidFill>
                  <a:schemeClr val="accent6"/>
                </a:solidFill>
                <a:latin typeface="Times New Roman"/>
              </a:rPr>
              <a:t>теоретической значимости исследования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 можно начать так: "Теоретическая значимость моей исследовательской работы заключается в том, что результаты исследования могут быть использованы в ... для...".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849825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значимость работы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/>
              </a:rPr>
              <a:t>Желательно прежде всего, сделать акцент на той пользе, которую принесет ваша работа школе.</a:t>
            </a:r>
            <a:r>
              <a:rPr lang="ru-RU" dirty="0"/>
              <a:t/>
            </a:r>
            <a:br>
              <a:rPr lang="ru-RU" dirty="0"/>
            </a:br>
            <a:r>
              <a:rPr lang="ru-RU" dirty="0">
                <a:solidFill>
                  <a:srgbClr val="000000"/>
                </a:solidFill>
                <a:latin typeface="Times New Roman"/>
              </a:rPr>
              <a:t>Возможно результаты исследовательской работы обобщат собранную информацию, расскажут людям что-то новое и интересное, способствуют улучшению экологической ситуации, улучшению отношения к животным и природе и </a:t>
            </a:r>
            <a:r>
              <a:rPr lang="ru-RU" dirty="0" err="1">
                <a:solidFill>
                  <a:srgbClr val="000000"/>
                </a:solidFill>
                <a:latin typeface="Times New Roman"/>
              </a:rPr>
              <a:t>т.д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401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92100"/>
            <a:ext cx="8749605" cy="13843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Чем исследовательская работа отличается от реферата?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10125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Рефера́т</a:t>
            </a:r>
            <a:r>
              <a:rPr lang="ru-RU" dirty="0" smtClean="0">
                <a:solidFill>
                  <a:srgbClr val="FF0066"/>
                </a:solidFill>
              </a:rPr>
              <a:t> </a:t>
            </a:r>
            <a:r>
              <a:rPr lang="ru-RU" dirty="0" smtClean="0"/>
              <a:t>(нем. Referat, от лат. refere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— докладывать, сообщать)—письменный доклад или выступление по определённой теме, в которых обобщается информация из одного или нескольких источников. Рефераты могут являться изложением содержания научной работы, художественной книги и т.п. </a:t>
            </a:r>
            <a:endParaRPr lang="ru-RU" dirty="0" smtClean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00" name="Picture 5" descr="D:\Documents and Settings\Администратор\Рабочий стол\иссл.деят-ть\структура иссл. деятельности\картинки\объявление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445224"/>
            <a:ext cx="1433512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5596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92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8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001000" cy="1216025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описания теоретической значимости работы: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Теоретическая значимость моей исследовательской работы заключается в том, что я на основании изучения темы СМС-мания выявила влияние СМС-мании на психику и подняла этот вопрос в своей школе.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Теоретическая значимость моего исследования заключается в том, что многие подростки и не только, возможно обратят внимание на моё исследование, и сделают выводы, подтверждая их действиями.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Работники сотовых связей также должны задуматься, т.к. именно в их силах обеспечить счастливое будущее здоровым 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853308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723F3B"/>
                </a:solidFill>
                <a:latin typeface="Times New Roman"/>
                <a:hlinkClick r:id="rId2" tooltip="Практическая значимость работы"/>
              </a:rPr>
              <a:t>Практическая значимость работы</a:t>
            </a:r>
            <a:r>
              <a:rPr lang="ru-RU" b="1" dirty="0">
                <a:solidFill>
                  <a:srgbClr val="5B322F"/>
                </a:solidFill>
                <a:latin typeface="Times New Roman"/>
              </a:rPr>
              <a:t/>
            </a:r>
            <a:br>
              <a:rPr lang="ru-RU" b="1" dirty="0">
                <a:solidFill>
                  <a:srgbClr val="5B322F"/>
                </a:solidFill>
                <a:latin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52600"/>
            <a:ext cx="8640960" cy="4267200"/>
          </a:xfrm>
        </p:spPr>
        <p:txBody>
          <a:bodyPr/>
          <a:lstStyle/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/>
              </a:rPr>
              <a:t>Описание </a:t>
            </a:r>
            <a:r>
              <a:rPr lang="ru-RU" sz="1800" i="1" dirty="0">
                <a:solidFill>
                  <a:srgbClr val="000000"/>
                </a:solidFill>
                <a:latin typeface="Times New Roman"/>
              </a:rPr>
              <a:t>практической значимости (ценности) результатов исследования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должно присутствовать во </a:t>
            </a:r>
            <a:r>
              <a:rPr lang="ru-RU" sz="1800" dirty="0">
                <a:solidFill>
                  <a:srgbClr val="81100B"/>
                </a:solidFill>
                <a:latin typeface="Times New Roman"/>
                <a:hlinkClick r:id="rId3"/>
              </a:rPr>
              <a:t>введении исследовательской работы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в случае, если результаты Вашего исследования могут иметь полезное практическое применение.</a:t>
            </a:r>
          </a:p>
          <a:p>
            <a:pPr algn="just"/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Практическая значимость работы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– раскрытие практического значения (применения) исследовательской работы, описание того, как могут применяться полученные результаты.</a:t>
            </a:r>
          </a:p>
          <a:p>
            <a:pPr algn="just"/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Практическая значимость исследовательской работы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означает ее нужность, и обычно отвечает на вопрос, чего ради эта работа делалась?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/>
              </a:rPr>
              <a:t>Обычно описание </a:t>
            </a: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>практической значимости исследования</a:t>
            </a:r>
            <a:r>
              <a:rPr lang="ru-RU" sz="1800" dirty="0">
                <a:solidFill>
                  <a:srgbClr val="000000"/>
                </a:solidFill>
                <a:latin typeface="Times New Roman"/>
              </a:rPr>
              <a:t> можно начать так: "Практическая значимость моей исследовательской работы заключается в том, что результаты исследования могут быть использованы в ... для ...".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/>
              </a:rPr>
              <a:t>Желательно прежде всего, сделать акцент на той пользе, которая принесет ваша работа школе.</a:t>
            </a:r>
          </a:p>
          <a:p>
            <a:pPr algn="just"/>
            <a:r>
              <a:rPr lang="ru-RU" sz="1800" dirty="0">
                <a:solidFill>
                  <a:srgbClr val="000000"/>
                </a:solidFill>
                <a:latin typeface="Times New Roman"/>
              </a:rPr>
              <a:t>Возможно полученные результаты принесут экономическую выгоду, способствуют улучшению экологической ситуации, улучшению отношения к животным и природе, помогут в изучении темы в школе и т.д.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15703060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001000" cy="1216025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описания практической значимости исследовательской работы: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</a:rPr>
              <a:t>Практическая значимость моей исследовательской работы заключается в том, что работу можно использовать в школьном курсе «Обществознание».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</a:rPr>
              <a:t>Практическая значимость моего исследования заключается в том, что я на основании изучения темы СМС-мания разработала анкету для опроса респондентов.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</a:rPr>
              <a:t>Практическая значимость моей работы: ее можно использовать в школьном курсе «Этика и психология семейном жизни».</a:t>
            </a:r>
          </a:p>
          <a:p>
            <a:pPr algn="just"/>
            <a:r>
              <a:rPr lang="ru-RU" sz="2000" dirty="0">
                <a:solidFill>
                  <a:srgbClr val="000000"/>
                </a:solidFill>
                <a:latin typeface="Times New Roman"/>
              </a:rPr>
              <a:t>Практическая значимость работы состоит в том, что она может быть использована школьниками для повышения образовательного уровня при изучении тем по биологии в 9-м классе.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51375234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001000" cy="1216025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Примеры описания практической значимости исследовательской работы:</a:t>
            </a: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Практическая значимость исследования состоит в том, что оно может быть использовано школьниками для повышения образовательного уровня, учителем биологии и физики для объяснения тем и проведения занимательного урока охраны здоровья.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Моя работа имеет практическую значимость, потому что материалы исследования могут быть использованы для подготовки к уроку, для подготовки к экзаменам.</a:t>
            </a:r>
          </a:p>
          <a:p>
            <a:pPr algn="just"/>
            <a:r>
              <a:rPr lang="ru-RU" sz="2400" dirty="0">
                <a:solidFill>
                  <a:srgbClr val="000000"/>
                </a:solidFill>
                <a:latin typeface="Times New Roman"/>
              </a:rPr>
              <a:t>Практическая значимость исследования заключается в составлении рекомендаций по употреблению определённых продуктов питания, содержащих пищевые добавки.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2516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Box 1"/>
          <p:cNvSpPr txBox="1">
            <a:spLocks noChangeArrowheads="1"/>
          </p:cNvSpPr>
          <p:nvPr/>
        </p:nvSpPr>
        <p:spPr bwMode="auto">
          <a:xfrm>
            <a:off x="214313" y="549275"/>
            <a:ext cx="8822183" cy="561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Вопросы к понятийному аппарату исследования</a:t>
            </a:r>
            <a:endParaRPr lang="ru-RU" alt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надо изучить из того, что ранее не было изучено?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Тема исследования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это назвать?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Актуальность темы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Почему данную проблему нужно в настоящее время изучать?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рассматривается?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Предмет исследования 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рассматривается объект, какие новые отношения, свойства, аспекты, функции раскрывает данное исследование?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Какой результат исследователь намерен получить, каким он его видит?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Гипотеза исследования 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не очевидно в объекте, что исследователь видит в нем такого, чего 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не замечают другие?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Задачи исследования</a:t>
            </a:r>
            <a:endParaRPr lang="ru-RU" altLang="ru-RU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нужно сделать, какие шаги предпринять, чтобы цель была достигнута, а условия гипотезы проверены? </a:t>
            </a:r>
            <a:r>
              <a:rPr lang="ru-RU" altLang="ru-RU" sz="20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altLang="ru-RU" sz="20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29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br>
              <a:rPr lang="ru-RU" alt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 деятельности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893763" y="2306638"/>
            <a:ext cx="1974850" cy="2847975"/>
            <a:chOff x="563" y="1453"/>
            <a:chExt cx="1244" cy="1794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8209" name="AutoShape 4"/>
            <p:cNvSpPr>
              <a:spLocks noChangeArrowheads="1"/>
            </p:cNvSpPr>
            <p:nvPr/>
          </p:nvSpPr>
          <p:spPr bwMode="auto">
            <a:xfrm>
              <a:off x="563" y="1453"/>
              <a:ext cx="1244" cy="1794"/>
            </a:xfrm>
            <a:prstGeom prst="homePlate">
              <a:avLst>
                <a:gd name="adj" fmla="val 1563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10" name="Rectangle 5"/>
            <p:cNvSpPr>
              <a:spLocks noChangeArrowheads="1"/>
            </p:cNvSpPr>
            <p:nvPr/>
          </p:nvSpPr>
          <p:spPr bwMode="auto">
            <a:xfrm>
              <a:off x="614" y="1492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Тема</a:t>
              </a:r>
            </a:p>
          </p:txBody>
        </p:sp>
        <p:sp>
          <p:nvSpPr>
            <p:cNvPr id="8211" name="Rectangle 6"/>
            <p:cNvSpPr>
              <a:spLocks noChangeArrowheads="1"/>
            </p:cNvSpPr>
            <p:nvPr/>
          </p:nvSpPr>
          <p:spPr bwMode="auto">
            <a:xfrm>
              <a:off x="605" y="1956"/>
              <a:ext cx="943" cy="30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Проблема</a:t>
              </a:r>
            </a:p>
          </p:txBody>
        </p:sp>
        <p:sp>
          <p:nvSpPr>
            <p:cNvPr id="8212" name="Rectangle 7"/>
            <p:cNvSpPr>
              <a:spLocks noChangeArrowheads="1"/>
            </p:cNvSpPr>
            <p:nvPr/>
          </p:nvSpPr>
          <p:spPr bwMode="auto">
            <a:xfrm>
              <a:off x="605" y="2453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>
                  <a:solidFill>
                    <a:srgbClr val="000000"/>
                  </a:solidFill>
                  <a:latin typeface="Verdana" pitchFamily="34" charset="0"/>
                </a:rPr>
                <a:t>Объект</a:t>
              </a:r>
            </a:p>
          </p:txBody>
        </p:sp>
        <p:sp>
          <p:nvSpPr>
            <p:cNvPr id="8213" name="Rectangle 8"/>
            <p:cNvSpPr>
              <a:spLocks noChangeArrowheads="1"/>
            </p:cNvSpPr>
            <p:nvPr/>
          </p:nvSpPr>
          <p:spPr bwMode="auto">
            <a:xfrm>
              <a:off x="605" y="2911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Предмет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001963" y="2582863"/>
            <a:ext cx="1974850" cy="2371725"/>
            <a:chOff x="1891" y="1627"/>
            <a:chExt cx="1244" cy="1494"/>
          </a:xfrm>
          <a:solidFill>
            <a:schemeClr val="accent5"/>
          </a:solidFill>
        </p:grpSpPr>
        <p:sp>
          <p:nvSpPr>
            <p:cNvPr id="8205" name="AutoShape 10"/>
            <p:cNvSpPr>
              <a:spLocks noChangeArrowheads="1"/>
            </p:cNvSpPr>
            <p:nvPr/>
          </p:nvSpPr>
          <p:spPr bwMode="auto">
            <a:xfrm>
              <a:off x="1891" y="1627"/>
              <a:ext cx="1244" cy="1494"/>
            </a:xfrm>
            <a:prstGeom prst="homePlate">
              <a:avLst>
                <a:gd name="adj" fmla="val 15630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6" name="Rectangle 11"/>
            <p:cNvSpPr>
              <a:spLocks noChangeArrowheads="1"/>
            </p:cNvSpPr>
            <p:nvPr/>
          </p:nvSpPr>
          <p:spPr bwMode="auto">
            <a:xfrm>
              <a:off x="1962" y="1702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>
                  <a:solidFill>
                    <a:srgbClr val="000000"/>
                  </a:solidFill>
                  <a:latin typeface="Verdana" pitchFamily="34" charset="0"/>
                </a:rPr>
                <a:t>Цель</a:t>
              </a:r>
            </a:p>
          </p:txBody>
        </p:sp>
        <p:sp>
          <p:nvSpPr>
            <p:cNvPr id="8207" name="Rectangle 12"/>
            <p:cNvSpPr>
              <a:spLocks noChangeArrowheads="1"/>
            </p:cNvSpPr>
            <p:nvPr/>
          </p:nvSpPr>
          <p:spPr bwMode="auto">
            <a:xfrm>
              <a:off x="1937" y="2787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Задачи</a:t>
              </a:r>
            </a:p>
          </p:txBody>
        </p:sp>
        <p:sp>
          <p:nvSpPr>
            <p:cNvPr id="8208" name="Rectangle 13"/>
            <p:cNvSpPr>
              <a:spLocks noChangeArrowheads="1"/>
            </p:cNvSpPr>
            <p:nvPr/>
          </p:nvSpPr>
          <p:spPr bwMode="auto">
            <a:xfrm>
              <a:off x="1962" y="2226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Гипотезы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170488" y="3068638"/>
            <a:ext cx="1871662" cy="1582737"/>
            <a:chOff x="3257" y="1933"/>
            <a:chExt cx="1179" cy="997"/>
          </a:xfrm>
          <a:solidFill>
            <a:schemeClr val="accent6">
              <a:lumMod val="40000"/>
              <a:lumOff val="60000"/>
            </a:schemeClr>
          </a:solidFill>
        </p:grpSpPr>
        <p:sp>
          <p:nvSpPr>
            <p:cNvPr id="8202" name="AutoShape 15"/>
            <p:cNvSpPr>
              <a:spLocks noChangeArrowheads="1"/>
            </p:cNvSpPr>
            <p:nvPr/>
          </p:nvSpPr>
          <p:spPr bwMode="auto">
            <a:xfrm>
              <a:off x="3257" y="1933"/>
              <a:ext cx="1179" cy="997"/>
            </a:xfrm>
            <a:prstGeom prst="homePlate">
              <a:avLst>
                <a:gd name="adj" fmla="val 14733"/>
              </a:avLst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3" name="Rectangle 16"/>
            <p:cNvSpPr>
              <a:spLocks noChangeArrowheads="1"/>
            </p:cNvSpPr>
            <p:nvPr/>
          </p:nvSpPr>
          <p:spPr bwMode="auto">
            <a:xfrm>
              <a:off x="3324" y="1990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Методы</a:t>
              </a:r>
            </a:p>
          </p:txBody>
        </p:sp>
        <p:sp>
          <p:nvSpPr>
            <p:cNvPr id="8204" name="Rectangle 17"/>
            <p:cNvSpPr>
              <a:spLocks noChangeArrowheads="1"/>
            </p:cNvSpPr>
            <p:nvPr/>
          </p:nvSpPr>
          <p:spPr bwMode="auto">
            <a:xfrm>
              <a:off x="3324" y="2553"/>
              <a:ext cx="943" cy="2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План (ход)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153275" y="3556000"/>
            <a:ext cx="1644650" cy="1663700"/>
            <a:chOff x="4506" y="2240"/>
            <a:chExt cx="1036" cy="1048"/>
          </a:xfrm>
        </p:grpSpPr>
        <p:sp>
          <p:nvSpPr>
            <p:cNvPr id="8200" name="AutoShape 19"/>
            <p:cNvSpPr>
              <a:spLocks noChangeArrowheads="1"/>
            </p:cNvSpPr>
            <p:nvPr/>
          </p:nvSpPr>
          <p:spPr bwMode="auto">
            <a:xfrm rot="5400000" flipV="1">
              <a:off x="4500" y="2246"/>
              <a:ext cx="1048" cy="1036"/>
            </a:xfrm>
            <a:prstGeom prst="homePlate">
              <a:avLst>
                <a:gd name="adj" fmla="val 12603"/>
              </a:avLst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ru-RU" altLang="ru-RU">
                <a:solidFill>
                  <a:srgbClr val="000000"/>
                </a:solidFill>
              </a:endParaRPr>
            </a:p>
          </p:txBody>
        </p:sp>
        <p:sp>
          <p:nvSpPr>
            <p:cNvPr id="8201" name="Rectangle 20"/>
            <p:cNvSpPr>
              <a:spLocks noChangeArrowheads="1"/>
            </p:cNvSpPr>
            <p:nvPr/>
          </p:nvSpPr>
          <p:spPr bwMode="auto">
            <a:xfrm>
              <a:off x="4555" y="2291"/>
              <a:ext cx="943" cy="275"/>
            </a:xfrm>
            <a:prstGeom prst="rect">
              <a:avLst/>
            </a:prstGeom>
            <a:solidFill>
              <a:schemeClr val="accent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ru-RU" altLang="ru-RU" b="1" dirty="0">
                  <a:solidFill>
                    <a:srgbClr val="000000"/>
                  </a:solidFill>
                  <a:latin typeface="Verdana" pitchFamily="34" charset="0"/>
                </a:rPr>
                <a:t>Результат</a:t>
              </a:r>
            </a:p>
          </p:txBody>
        </p:sp>
      </p:grp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6527800" y="5319713"/>
            <a:ext cx="2347913" cy="644525"/>
          </a:xfrm>
          <a:prstGeom prst="rect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000000"/>
                </a:solidFill>
                <a:latin typeface="Verdana" pitchFamily="34" charset="0"/>
              </a:rPr>
              <a:t>Новая проблема</a:t>
            </a:r>
          </a:p>
        </p:txBody>
      </p:sp>
    </p:spTree>
    <p:extLst>
      <p:ext uri="{BB962C8B-B14F-4D97-AF65-F5344CB8AC3E}">
        <p14:creationId xmlns:p14="http://schemas.microsoft.com/office/powerpoint/2010/main" val="283288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1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323528" y="260648"/>
            <a:ext cx="8568951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015AB"/>
                </a:solidFill>
                <a:latin typeface="Times New Roman" pitchFamily="18" charset="0"/>
                <a:cs typeface="Times New Roman" pitchFamily="18" charset="0"/>
              </a:rPr>
              <a:t>Цель исследования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-  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зачем?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 зачем будешь исследовать  предмет и объект исследования) 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2015AB"/>
                </a:solidFill>
                <a:latin typeface="Times New Roman" pitchFamily="18" charset="0"/>
                <a:cs typeface="Times New Roman" pitchFamily="18" charset="0"/>
              </a:rPr>
              <a:t> Задачи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 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буду делать?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 последовательно друг за другом  объясните,  что Вам необходимо сделать для реализации цели)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800" dirty="0" smtClean="0">
                <a:solidFill>
                  <a:srgbClr val="2015AB"/>
                </a:solidFill>
                <a:latin typeface="Times New Roman" pitchFamily="18" charset="0"/>
                <a:cs typeface="Times New Roman" pitchFamily="18" charset="0"/>
              </a:rPr>
              <a:t>Методы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как?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  с помощью чего,  какими способами можно выполнить поставленные задачи)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800" dirty="0" smtClean="0">
                <a:solidFill>
                  <a:srgbClr val="2015AB"/>
                </a:solidFill>
                <a:latin typeface="Times New Roman" pitchFamily="18" charset="0"/>
                <a:cs typeface="Times New Roman" pitchFamily="18" charset="0"/>
              </a:rPr>
              <a:t>Новизна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что нового получу?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 какое новое знание  получу в результате  выполнения всех поставленных задач)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2800" dirty="0" smtClean="0">
                <a:solidFill>
                  <a:srgbClr val="2015AB"/>
                </a:solidFill>
                <a:latin typeface="Times New Roman" pitchFamily="18" charset="0"/>
                <a:cs typeface="Times New Roman" pitchFamily="18" charset="0"/>
              </a:rPr>
              <a:t>Практическая значимость 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altLang="ru-RU" sz="2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кому это нужно?</a:t>
            </a:r>
            <a:r>
              <a:rPr lang="ru-RU" alt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 кому нужны результаты проведенного исследования,  кому эти результаты будут нужны и для чего,  кто в них заинтересован и почему) </a:t>
            </a:r>
          </a:p>
        </p:txBody>
      </p:sp>
    </p:spTree>
    <p:extLst>
      <p:ext uri="{BB962C8B-B14F-4D97-AF65-F5344CB8AC3E}">
        <p14:creationId xmlns:p14="http://schemas.microsoft.com/office/powerpoint/2010/main" val="83354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62158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Заниятие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№2</a:t>
            </a:r>
          </a:p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5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готово еще)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62115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Для исследовательской деятельности характерны следующие этапы: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752600"/>
            <a:ext cx="8460234" cy="4267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0" dirty="0" smtClean="0">
                <a:solidFill>
                  <a:srgbClr val="002060"/>
                </a:solidFill>
              </a:rPr>
              <a:t>    </a:t>
            </a: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Определение объекта исследования  (основополагающий вопрос).</a:t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Постановка проблемы и определение предмета (темы) исследования (проблемный вопрос учебной темы).</a:t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Определение цели и задач исследования, выдвижение гипотезы.</a:t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Изучение теории -  литературный обзор, связанный с выбранной темой, сбор собственного материала.</a:t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Анализ теоретических положений и практических данных, собственные выводы.</a:t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Оформление результатов исследования. </a:t>
            </a:r>
            <a:b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7. Представление, защита полученных результатов по исследуемому материалу.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56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 dirty="0" smtClean="0">
                <a:solidFill>
                  <a:srgbClr val="C00000"/>
                </a:solidFill>
              </a:rPr>
              <a:t>Исследование -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23528" y="1071563"/>
            <a:ext cx="8640960" cy="5643562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endParaRPr lang="ru-RU" dirty="0" smtClean="0"/>
          </a:p>
          <a:p>
            <a:pPr eaLnBrk="1" hangingPunct="1">
              <a:buFontTx/>
              <a:buNone/>
              <a:defRPr/>
            </a:pPr>
            <a:r>
              <a:rPr lang="ru-RU" sz="4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 на получение новых знаний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информации и т. д., на изучение определенных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 основе специальных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                 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(эксперимент ,  наблюдение и т.д.).</a:t>
            </a:r>
          </a:p>
          <a:p>
            <a:pPr eaLnBrk="1" hangingPunct="1">
              <a:buFontTx/>
              <a:buNone/>
              <a:defRPr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5" descr="D:\Documents and Settings\Администратор\Рабочий стол\иссл.деят-ть\структура иссл. деятельности\картинки\объявление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42875"/>
            <a:ext cx="1500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522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6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620000" cy="887413"/>
          </a:xfrm>
        </p:spPr>
        <p:txBody>
          <a:bodyPr/>
          <a:lstStyle/>
          <a:p>
            <a:r>
              <a:rPr lang="ru-RU" alt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исследований</a:t>
            </a:r>
            <a:endParaRPr lang="ru-RU" alt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3225"/>
            <a:ext cx="8713093" cy="51847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altLang="ru-RU" sz="2400" dirty="0"/>
              <a:t>        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исследования, имеет решающее значение во всей работе. Наличие стандартов представления является характерным атрибутом исследовательской деятельности и выражено достаточно жестко в отличие, например, от деятельности в сфере искусства. Таких стандартов в науке несколько: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тезисы, научная статья, устный доклад, диссертация, монография, популярная статья.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В каждом из стандартов определены характер языка, объем, структура. При представлении руководитель и учащийся должен с самого начала определиться с тем жанром, в котором он работает, и строго следовать его требованиям. Наиболее популярными на современных юношеских конференциях являются жанры тезисов, статьи, доклада. При этом в этих формах может быть представлены и не исследовательские работы, а, например, рефераты или описательные работы.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2221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Для педагогов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9943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360363" y="1800225"/>
            <a:ext cx="8640762" cy="486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720725" y="2339975"/>
            <a:ext cx="7740650" cy="39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000000"/>
                </a:solidFill>
                <a:latin typeface="Times New Roman" pitchFamily="18" charset="0"/>
              </a:rPr>
              <a:t>Тема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взята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очень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широко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, в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ней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отражается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проблема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Чрезмерное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увлечение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биографическими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данными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и,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как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следствие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отступление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от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темы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. 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Все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разделы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исследования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должны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работать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раскрытие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заявленной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0000"/>
                </a:solidFill>
                <a:latin typeface="Times New Roman" pitchFamily="18" charset="0"/>
              </a:rPr>
              <a:t>темы</a:t>
            </a:r>
            <a:r>
              <a:rPr lang="en-GB" altLang="ru-RU" sz="28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285316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671513" y="139700"/>
            <a:ext cx="7807325" cy="147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079500" y="2700338"/>
            <a:ext cx="7380288" cy="342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>
                <a:solidFill>
                  <a:srgbClr val="000000"/>
                </a:solidFill>
                <a:latin typeface="Times New Roman" pitchFamily="18" charset="0"/>
              </a:rPr>
              <a:t>Цель</a:t>
            </a:r>
            <a:r>
              <a:rPr lang="en-GB" altLang="ru-RU" sz="2800">
                <a:solidFill>
                  <a:srgbClr val="000000"/>
                </a:solidFill>
                <a:latin typeface="Times New Roman" pitchFamily="18" charset="0"/>
              </a:rPr>
              <a:t> работы сформулирована неточно и не выражает то основное, что намеревается сделать исследователь. Не всегда поставленные цели и вытекающие из них задачи  соответствуют теме и полученным выводам. Перечитайте Вашу работу и постарайтесь согласовать эти два раздела работы.</a:t>
            </a:r>
          </a:p>
        </p:txBody>
      </p:sp>
    </p:spTree>
    <p:extLst>
      <p:ext uri="{BB962C8B-B14F-4D97-AF65-F5344CB8AC3E}">
        <p14:creationId xmlns:p14="http://schemas.microsoft.com/office/powerpoint/2010/main" val="1532305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60363" y="2700338"/>
            <a:ext cx="8640762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720725" y="2700338"/>
            <a:ext cx="7740650" cy="3421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Задачи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 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должны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конкретизировать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цель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, а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не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представлять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план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действий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Часто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первой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задачей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автор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ставить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прочтение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литературы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что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совсем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не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отражает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цель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.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Предполагается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,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что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тема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работы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родилась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(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уточнилась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)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уже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после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изучения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некоторой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GB" altLang="ru-RU" sz="2800" dirty="0" err="1">
                <a:solidFill>
                  <a:srgbClr val="002060"/>
                </a:solidFill>
                <a:latin typeface="Times New Roman" pitchFamily="18" charset="0"/>
              </a:rPr>
              <a:t>литературы</a:t>
            </a:r>
            <a:r>
              <a:rPr lang="en-GB" altLang="ru-RU" sz="2800" dirty="0">
                <a:solidFill>
                  <a:srgbClr val="002060"/>
                </a:solidFill>
                <a:latin typeface="Times New Roman" pitchFamily="18" charset="0"/>
              </a:rPr>
              <a:t>.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49263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246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60363" y="2700338"/>
            <a:ext cx="8640762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79388" y="1619250"/>
            <a:ext cx="8964612" cy="596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Важным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шагом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исследовательской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является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выдвижение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утверждение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вида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«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А,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В»,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которое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описывает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как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намеревается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автор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разрешить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проблему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Она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отражает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научный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подход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должна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быть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субъективной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имеет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смысл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например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«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я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найду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…».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автор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нашел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значит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что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выдвинутое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предложение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верно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просто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он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там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искал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каждое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исследование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требует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особенно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связано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герменевтическим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анализом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первоисточников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же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определена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нельзя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пропустить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следующий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этап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разработку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эксперимента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для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проверки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К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сожалению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многих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работах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наличии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отсутствует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этап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разработки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эксперимента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Любая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гипотеза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бесполезна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способа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подтвердить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49263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b="1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0186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60363" y="2700338"/>
            <a:ext cx="8640762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0" y="1260475"/>
            <a:ext cx="9144000" cy="6491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Часто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авторы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выделяют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своей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проблемы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выигрывает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если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автор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определяет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возникающие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противоречия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Проблемы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возникают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тогда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когда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возникают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формулируются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вопросы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которые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направляют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ход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исследования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Сбор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данных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анализ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чаще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всего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проходят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литературным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источникам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а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затем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уже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в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ходе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реального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эксперимента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Анализ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важен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после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каждого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раздела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(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блока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)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Он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также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помогает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провести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связь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исследования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работами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Д.И.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Менделеева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современностью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Работая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литературой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многие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делают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ссылок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тексту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даже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анализируемые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Д.И.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Менделеева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а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иногда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в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списке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литературы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одной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ученого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анализ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которых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проведен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тексте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т.е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автор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работал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первоисточниками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высказывает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мнение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критиков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биографов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ссылается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них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49263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sz="28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0895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360363" y="2700338"/>
            <a:ext cx="8640762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9750" y="1800225"/>
            <a:ext cx="8604250" cy="516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Наиболее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распространенная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ошибка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–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отсутствие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выводов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в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заключении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несоответствие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поставленным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задачам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Желательно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иметь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выводы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к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каждой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главе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Наш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совет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после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написания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прочитайте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отдельно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сначала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введение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а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затем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сразу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заключение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с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выводами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сами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увидите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возможные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нестыковки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несоответствия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Это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позволит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Вам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снять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эту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проблему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Надо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чётко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представлять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разницу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между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рефератом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исследованием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практикумом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лабораторной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Иногда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без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всяких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объяснений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описывается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ход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лабораторной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работы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или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проведение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опытов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которые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подкреплены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необходимым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научным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аппаратом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аргументированы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и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не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имеют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теоретических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GB" altLang="ru-RU" dirty="0" err="1">
                <a:solidFill>
                  <a:srgbClr val="000000"/>
                </a:solidFill>
                <a:latin typeface="Times New Roman" pitchFamily="18" charset="0"/>
              </a:rPr>
              <a:t>оснований</a:t>
            </a:r>
            <a:r>
              <a:rPr lang="en-GB" altLang="ru-RU" dirty="0">
                <a:solidFill>
                  <a:srgbClr val="000000"/>
                </a:solidFill>
                <a:latin typeface="Times New Roman" pitchFamily="18" charset="0"/>
              </a:rPr>
              <a:t>..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defTabSz="449263" fontAlgn="base">
              <a:lnSpc>
                <a:spcPct val="84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ru-RU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7947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60363" y="2700338"/>
            <a:ext cx="8640762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720725" y="1889125"/>
            <a:ext cx="7740650" cy="459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>
                <a:solidFill>
                  <a:srgbClr val="000000"/>
                </a:solidFill>
                <a:latin typeface="Times New Roman" pitchFamily="18" charset="0"/>
              </a:rPr>
              <a:t>Зачастую в работах авторы не называют методы исследования, или не знают их. Ценным в работе является, если спланированы, и представлены обоснованные, используемые методы исследования.</a:t>
            </a:r>
          </a:p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>
                <a:solidFill>
                  <a:srgbClr val="000000"/>
                </a:solidFill>
                <a:latin typeface="Times New Roman" pitchFamily="18" charset="0"/>
              </a:rPr>
              <a:t> Значительно выигрывают работы показывающие актуальность  темы исследования. Работы, в которых анализируются исследования по данной теме, сделанные  ранее.</a:t>
            </a:r>
          </a:p>
        </p:txBody>
      </p:sp>
    </p:spTree>
    <p:extLst>
      <p:ext uri="{BB962C8B-B14F-4D97-AF65-F5344CB8AC3E}">
        <p14:creationId xmlns:p14="http://schemas.microsoft.com/office/powerpoint/2010/main" val="3144946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323850" y="539750"/>
            <a:ext cx="8820150" cy="108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8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Типичные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ошибки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в </a:t>
            </a:r>
            <a:r>
              <a:rPr lang="en-GB" altLang="ru-RU" sz="2800" b="1" dirty="0" err="1">
                <a:solidFill>
                  <a:srgbClr val="333333"/>
                </a:solidFill>
                <a:latin typeface="Arial" charset="0"/>
              </a:rPr>
              <a:t>работах</a:t>
            </a:r>
            <a:r>
              <a:rPr lang="en-GB" altLang="ru-RU" sz="2800" b="1" dirty="0">
                <a:solidFill>
                  <a:srgbClr val="333333"/>
                </a:solidFill>
                <a:latin typeface="Arial" charset="0"/>
              </a:rPr>
              <a:t> </a:t>
            </a:r>
            <a:r>
              <a:rPr lang="en-GB" altLang="ru-RU" sz="2800" b="1" dirty="0" err="1" smtClean="0">
                <a:solidFill>
                  <a:srgbClr val="333333"/>
                </a:solidFill>
                <a:latin typeface="Arial" charset="0"/>
              </a:rPr>
              <a:t>участников</a:t>
            </a:r>
            <a:endParaRPr lang="en-GB" altLang="ru-RU" sz="2800" b="1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60363" y="2700338"/>
            <a:ext cx="8640762" cy="324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360363" y="1889125"/>
            <a:ext cx="8640762" cy="488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defTabSz="449263" fontAlgn="base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ru-RU" sz="2800">
                <a:solidFill>
                  <a:srgbClr val="000000"/>
                </a:solidFill>
                <a:latin typeface="Times New Roman" pitchFamily="18" charset="0"/>
              </a:rPr>
              <a:t>Заметно, что на различных этапах работы автор и его научный руководитель не соотносят наработанное с заявленной темой. Не желают отказаться от  лишнего – несоответствующего теме. Рефлексия каждого наработанного раздела, каждой главы – обязательное условие успешной работы. Надо уметь взглянуть на работу как бы «верху» для того чтобы не выходить за обозначенные целей и задачами рамки. Постоянное согласование проделанной работы с поставленными целями и задачами, гипотезой исследования и темой наиболее сложная работа. Она приводит часто  к отказу от каких-то материалов.</a:t>
            </a:r>
          </a:p>
        </p:txBody>
      </p:sp>
    </p:spTree>
    <p:extLst>
      <p:ext uri="{BB962C8B-B14F-4D97-AF65-F5344CB8AC3E}">
        <p14:creationId xmlns:p14="http://schemas.microsoft.com/office/powerpoint/2010/main" val="14326476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4871"/>
            <a:ext cx="8229600" cy="138430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 проектов – метод проблем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52600"/>
            <a:ext cx="8784976" cy="4556720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“проект” ( в буквальном переводе с латинского - “брошенный вперед”) толкуется в словарях как “план, замысел, текст или чертеж чего-либо, предваряющий его создание”. Это толкование получило свое дальнейшее развитие: “Проект – прототип, прообраз какого-либо объекта, вида деятельности и т.п., а проектирование превращается в процесс создания проекта”.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109340" cy="84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23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Box 1"/>
          <p:cNvSpPr txBox="1">
            <a:spLocks noChangeArrowheads="1"/>
          </p:cNvSpPr>
          <p:nvPr/>
        </p:nvSpPr>
        <p:spPr bwMode="auto">
          <a:xfrm>
            <a:off x="671513" y="139700"/>
            <a:ext cx="7800975" cy="1863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5pPr>
            <a:lvl6pPr marL="25146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6pPr>
            <a:lvl7pPr marL="29718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7pPr>
            <a:lvl8pPr marL="34290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8pPr>
            <a:lvl9pPr marL="3886200" indent="-228600"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FFFFFF"/>
                </a:solidFill>
                <a:latin typeface="Arial Unicode MS" pitchFamily="34" charset="-128"/>
                <a:ea typeface="Lucida Sans Unicode" pitchFamily="32" charset="0"/>
                <a:cs typeface="Lucida Sans Unicode" pitchFamily="32" charset="0"/>
              </a:defRPr>
            </a:lvl9pPr>
          </a:lstStyle>
          <a:p>
            <a:pPr algn="ctr" defTabSz="449263" fontAlgn="base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ru-RU" altLang="ru-RU" sz="2800" b="1" i="1">
                <a:solidFill>
                  <a:srgbClr val="FF0000"/>
                </a:solidFill>
                <a:latin typeface="Arial" charset="0"/>
              </a:rPr>
              <a:t>Если мозг не засевать зерном,</a:t>
            </a:r>
            <a:br>
              <a:rPr lang="ru-RU" altLang="ru-RU" sz="2800" b="1" i="1">
                <a:solidFill>
                  <a:srgbClr val="FF0000"/>
                </a:solidFill>
                <a:latin typeface="Arial" charset="0"/>
              </a:rPr>
            </a:br>
            <a:r>
              <a:rPr lang="ru-RU" altLang="ru-RU" sz="2800" b="1" i="1">
                <a:solidFill>
                  <a:srgbClr val="FF0000"/>
                </a:solidFill>
                <a:latin typeface="Arial" charset="0"/>
              </a:rPr>
              <a:t>то он зарастет чертополохом.</a:t>
            </a:r>
            <a:br>
              <a:rPr lang="ru-RU" altLang="ru-RU" sz="2800" b="1" i="1">
                <a:solidFill>
                  <a:srgbClr val="FF0000"/>
                </a:solidFill>
                <a:latin typeface="Arial" charset="0"/>
              </a:rPr>
            </a:br>
            <a:r>
              <a:rPr lang="ru-RU" altLang="ru-RU" sz="2800" b="1">
                <a:solidFill>
                  <a:srgbClr val="FF0000"/>
                </a:solidFill>
                <a:latin typeface="Arial" charset="0"/>
              </a:rPr>
              <a:t>Д.Ж. Герберт поэт </a:t>
            </a:r>
            <a:r>
              <a:rPr lang="en-US" altLang="ru-RU" sz="2800" b="1">
                <a:solidFill>
                  <a:srgbClr val="FF0000"/>
                </a:solidFill>
                <a:latin typeface="Arial" charset="0"/>
              </a:rPr>
              <a:t>XVII</a:t>
            </a:r>
            <a:r>
              <a:rPr lang="ru-RU" altLang="ru-RU" sz="2800" b="1">
                <a:solidFill>
                  <a:srgbClr val="FF0000"/>
                </a:solidFill>
                <a:latin typeface="Arial" charset="0"/>
              </a:rPr>
              <a:t> века.</a:t>
            </a:r>
            <a:br>
              <a:rPr lang="ru-RU" altLang="ru-RU" sz="2800" b="1">
                <a:solidFill>
                  <a:srgbClr val="FF0000"/>
                </a:solidFill>
                <a:latin typeface="Arial" charset="0"/>
              </a:rPr>
            </a:br>
            <a:endParaRPr lang="ru-RU" altLang="ru-RU" sz="2800" b="1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671513" y="1906588"/>
            <a:ext cx="7800975" cy="431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2560638"/>
            <a:ext cx="7997825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786063" y="4714875"/>
            <a:ext cx="1841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lnSpc>
                <a:spcPct val="62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2400">
              <a:solidFill>
                <a:srgbClr val="FFFFFF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287582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3000"/>
                                        <p:tgtEl>
                                          <p:spTgt spid="38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5731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элементы структуры</a:t>
            </a:r>
            <a:b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исследовательской работы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700808"/>
            <a:ext cx="7906072" cy="51571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Титульный лист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Оглавление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en-US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Теоретическая часть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Глава </a:t>
            </a:r>
            <a:r>
              <a:rPr lang="en-US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Исследовательская часть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(количество глав может быть различным, в зависимости от задач, поставленных в работе)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используемой литературы</a:t>
            </a:r>
          </a:p>
          <a:p>
            <a:pPr eaLnBrk="1" hangingPunct="1">
              <a:buFontTx/>
              <a:buNone/>
            </a:pPr>
            <a:r>
              <a:rPr lang="ru-RU" alt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Приложения (при необходимости)</a:t>
            </a:r>
          </a:p>
        </p:txBody>
      </p:sp>
      <p:pic>
        <p:nvPicPr>
          <p:cNvPr id="4" name="Picture 5" descr="D:\Documents and Settings\Администратор\Рабочий стол\иссл.деят-ть\структура иссл. деятельности\картинки\объявление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9815" y="5229200"/>
            <a:ext cx="15001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247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7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2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37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42000"/>
                            </p:stCondLst>
                            <p:childTnLst>
                              <p:par>
                                <p:cTn id="5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 build="p"/>
    </p:bld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3187</Words>
  <Application>Microsoft Office PowerPoint</Application>
  <PresentationFormat>Экран (4:3)</PresentationFormat>
  <Paragraphs>427</Paragraphs>
  <Slides>80</Slides>
  <Notes>20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80</vt:i4>
      </vt:variant>
    </vt:vector>
  </HeadingPairs>
  <TitlesOfParts>
    <vt:vector size="82" baseType="lpstr">
      <vt:lpstr>Профиль</vt:lpstr>
      <vt:lpstr>1_Профиль</vt:lpstr>
      <vt:lpstr>Исследовательская деятельность</vt:lpstr>
      <vt:lpstr>Презентация PowerPoint</vt:lpstr>
      <vt:lpstr>Презентация PowerPoint</vt:lpstr>
      <vt:lpstr>Презентация PowerPoint</vt:lpstr>
      <vt:lpstr>      Виды  работ  учащихся</vt:lpstr>
      <vt:lpstr>Чем исследовательская работа отличается от реферата?</vt:lpstr>
      <vt:lpstr>Исследование -</vt:lpstr>
      <vt:lpstr>Метод проектов – метод проблем</vt:lpstr>
      <vt:lpstr>Основные элементы структуры исследовательской работы</vt:lpstr>
      <vt:lpstr>Презентация PowerPoint</vt:lpstr>
      <vt:lpstr>Структура  исследовательской работы</vt:lpstr>
      <vt:lpstr>     Формулировка  темы</vt:lpstr>
      <vt:lpstr>Презентация PowerPoint</vt:lpstr>
      <vt:lpstr>ВВЕДЕНИЕ</vt:lpstr>
      <vt:lpstr>Введение (состоит)</vt:lpstr>
      <vt:lpstr>Презентация PowerPoint</vt:lpstr>
      <vt:lpstr>Актуальность исследования</vt:lpstr>
      <vt:lpstr>    Обоснование актуальности темы</vt:lpstr>
      <vt:lpstr>Презентация PowerPoint</vt:lpstr>
      <vt:lpstr>      Примеры обоснования актуальности темы исследования </vt:lpstr>
      <vt:lpstr>Примеры обоснования актуальности темы исследования </vt:lpstr>
      <vt:lpstr>Примеры обоснования актуальности темы исследования </vt:lpstr>
      <vt:lpstr>Презентация PowerPoint</vt:lpstr>
      <vt:lpstr>Обьект исследования</vt:lpstr>
      <vt:lpstr>Предмет исследования</vt:lpstr>
      <vt:lpstr>Презентация PowerPoint</vt:lpstr>
      <vt:lpstr>Цель исследовательской работы</vt:lpstr>
      <vt:lpstr>Презентация PowerPoint</vt:lpstr>
      <vt:lpstr>Простая схема составления цели исследовательской работы (проекта):</vt:lpstr>
      <vt:lpstr>Примеры формулировок цели исследовательской работы:  </vt:lpstr>
      <vt:lpstr>Примеры формулировок цели исследовательской работы: </vt:lpstr>
      <vt:lpstr>Примеры формулировок цели исследовательской работы: </vt:lpstr>
      <vt:lpstr>Примеры формулировок цели исследовательской работы: </vt:lpstr>
      <vt:lpstr>Примеры формулировок цели исследовательской работы: </vt:lpstr>
      <vt:lpstr>Примеры формулировок цели исследовательской работы: </vt:lpstr>
      <vt:lpstr>Примеры формулировок цели исследовательской работы: </vt:lpstr>
      <vt:lpstr> Определение  гипотезы </vt:lpstr>
      <vt:lpstr>Требования к гипотезе</vt:lpstr>
      <vt:lpstr>Презентация PowerPoint</vt:lpstr>
      <vt:lpstr>Задачи исследовательской работы</vt:lpstr>
      <vt:lpstr>Задачи исследовательского проекта</vt:lpstr>
      <vt:lpstr>Примеры задач исследовательской работы</vt:lpstr>
      <vt:lpstr>Примеры задач исследовательской работы</vt:lpstr>
      <vt:lpstr>Примеры задач исследовательской работы</vt:lpstr>
      <vt:lpstr>Примеры задач исследовательской работы</vt:lpstr>
      <vt:lpstr>Примеры задач исследовательской работы</vt:lpstr>
      <vt:lpstr>Примеры задач исследовательской работы</vt:lpstr>
      <vt:lpstr>Примеры задач исследовательской работы</vt:lpstr>
      <vt:lpstr>Методы исследования</vt:lpstr>
      <vt:lpstr>Методы исследования</vt:lpstr>
      <vt:lpstr>Виды методов исследования: </vt:lpstr>
      <vt:lpstr>Методы экспериментально-теоретического уровня: </vt:lpstr>
      <vt:lpstr>Методы теоретического уровня:</vt:lpstr>
      <vt:lpstr>Примеры записи методов исследования:</vt:lpstr>
      <vt:lpstr>Примеры записи методов исследования:</vt:lpstr>
      <vt:lpstr>     Методы  исследования</vt:lpstr>
      <vt:lpstr>Презентация PowerPoint</vt:lpstr>
      <vt:lpstr>Теоретическая значимость работы </vt:lpstr>
      <vt:lpstr>Теоретическая значимость работы</vt:lpstr>
      <vt:lpstr>Примеры описания теоретической значимости работы: </vt:lpstr>
      <vt:lpstr>Практическая значимость работы </vt:lpstr>
      <vt:lpstr>Примеры описания практической значимости исследовательской работы: </vt:lpstr>
      <vt:lpstr>Примеры описания практической значимости исследовательской работы: </vt:lpstr>
      <vt:lpstr>Презентация PowerPoint</vt:lpstr>
      <vt:lpstr>Структура  исследовательской деятельности</vt:lpstr>
      <vt:lpstr>Презентация PowerPoint</vt:lpstr>
      <vt:lpstr>Презентация PowerPoint</vt:lpstr>
      <vt:lpstr>Презентация PowerPoint</vt:lpstr>
      <vt:lpstr>Для исследовательской деятельности характерны следующие этапы:</vt:lpstr>
      <vt:lpstr>Представление исследований</vt:lpstr>
      <vt:lpstr>Для педагогов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Галина</cp:lastModifiedBy>
  <cp:revision>24</cp:revision>
  <dcterms:created xsi:type="dcterms:W3CDTF">2016-10-30T18:53:36Z</dcterms:created>
  <dcterms:modified xsi:type="dcterms:W3CDTF">2016-11-07T12:24:35Z</dcterms:modified>
</cp:coreProperties>
</file>